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8" r:id="rId1"/>
    <p:sldMasterId id="2147484082" r:id="rId2"/>
  </p:sldMasterIdLst>
  <p:notesMasterIdLst>
    <p:notesMasterId r:id="rId102"/>
  </p:notesMasterIdLst>
  <p:handoutMasterIdLst>
    <p:handoutMasterId r:id="rId103"/>
  </p:handoutMasterIdLst>
  <p:sldIdLst>
    <p:sldId id="1694" r:id="rId3"/>
    <p:sldId id="1550" r:id="rId4"/>
    <p:sldId id="1822" r:id="rId5"/>
    <p:sldId id="1748" r:id="rId6"/>
    <p:sldId id="1747" r:id="rId7"/>
    <p:sldId id="1746" r:id="rId8"/>
    <p:sldId id="1823" r:id="rId9"/>
    <p:sldId id="1824" r:id="rId10"/>
    <p:sldId id="1825" r:id="rId11"/>
    <p:sldId id="1826" r:id="rId12"/>
    <p:sldId id="1584" r:id="rId13"/>
    <p:sldId id="1827" r:id="rId14"/>
    <p:sldId id="1908" r:id="rId15"/>
    <p:sldId id="1828" r:id="rId16"/>
    <p:sldId id="1829" r:id="rId17"/>
    <p:sldId id="1831" r:id="rId18"/>
    <p:sldId id="1830" r:id="rId19"/>
    <p:sldId id="1832" r:id="rId20"/>
    <p:sldId id="1896" r:id="rId21"/>
    <p:sldId id="1897" r:id="rId22"/>
    <p:sldId id="1898" r:id="rId23"/>
    <p:sldId id="1833" r:id="rId24"/>
    <p:sldId id="1899" r:id="rId25"/>
    <p:sldId id="1835" r:id="rId26"/>
    <p:sldId id="1901" r:id="rId27"/>
    <p:sldId id="1837" r:id="rId28"/>
    <p:sldId id="1836" r:id="rId29"/>
    <p:sldId id="1906" r:id="rId30"/>
    <p:sldId id="1834" r:id="rId31"/>
    <p:sldId id="1839" r:id="rId32"/>
    <p:sldId id="1840" r:id="rId33"/>
    <p:sldId id="1841" r:id="rId34"/>
    <p:sldId id="1842" r:id="rId35"/>
    <p:sldId id="1838" r:id="rId36"/>
    <p:sldId id="1844" r:id="rId37"/>
    <p:sldId id="1843" r:id="rId38"/>
    <p:sldId id="1846" r:id="rId39"/>
    <p:sldId id="1847" r:id="rId40"/>
    <p:sldId id="1848" r:id="rId41"/>
    <p:sldId id="1849" r:id="rId42"/>
    <p:sldId id="1850" r:id="rId43"/>
    <p:sldId id="1851" r:id="rId44"/>
    <p:sldId id="1905" r:id="rId45"/>
    <p:sldId id="1904" r:id="rId46"/>
    <p:sldId id="1852" r:id="rId47"/>
    <p:sldId id="1853" r:id="rId48"/>
    <p:sldId id="1854" r:id="rId49"/>
    <p:sldId id="1845" r:id="rId50"/>
    <p:sldId id="1856" r:id="rId51"/>
    <p:sldId id="1855" r:id="rId52"/>
    <p:sldId id="1857" r:id="rId53"/>
    <p:sldId id="1858" r:id="rId54"/>
    <p:sldId id="1860" r:id="rId55"/>
    <p:sldId id="1861" r:id="rId56"/>
    <p:sldId id="1859" r:id="rId57"/>
    <p:sldId id="1863" r:id="rId58"/>
    <p:sldId id="1915" r:id="rId59"/>
    <p:sldId id="1864" r:id="rId60"/>
    <p:sldId id="1862" r:id="rId61"/>
    <p:sldId id="1866" r:id="rId62"/>
    <p:sldId id="1916" r:id="rId63"/>
    <p:sldId id="1920" r:id="rId64"/>
    <p:sldId id="1869" r:id="rId65"/>
    <p:sldId id="1870" r:id="rId66"/>
    <p:sldId id="1871" r:id="rId67"/>
    <p:sldId id="1917" r:id="rId68"/>
    <p:sldId id="1872" r:id="rId69"/>
    <p:sldId id="1918" r:id="rId70"/>
    <p:sldId id="1919" r:id="rId71"/>
    <p:sldId id="1873" r:id="rId72"/>
    <p:sldId id="1874" r:id="rId73"/>
    <p:sldId id="1875" r:id="rId74"/>
    <p:sldId id="1876" r:id="rId75"/>
    <p:sldId id="1867" r:id="rId76"/>
    <p:sldId id="1877" r:id="rId77"/>
    <p:sldId id="1907" r:id="rId78"/>
    <p:sldId id="1909" r:id="rId79"/>
    <p:sldId id="1913" r:id="rId80"/>
    <p:sldId id="1910" r:id="rId81"/>
    <p:sldId id="1911" r:id="rId82"/>
    <p:sldId id="1912" r:id="rId83"/>
    <p:sldId id="1914" r:id="rId84"/>
    <p:sldId id="1879" r:id="rId85"/>
    <p:sldId id="1880" r:id="rId86"/>
    <p:sldId id="1881" r:id="rId87"/>
    <p:sldId id="1882" r:id="rId88"/>
    <p:sldId id="1883" r:id="rId89"/>
    <p:sldId id="1884" r:id="rId90"/>
    <p:sldId id="1885" r:id="rId91"/>
    <p:sldId id="1886" r:id="rId92"/>
    <p:sldId id="1887" r:id="rId93"/>
    <p:sldId id="1888" r:id="rId94"/>
    <p:sldId id="1889" r:id="rId95"/>
    <p:sldId id="1890" r:id="rId96"/>
    <p:sldId id="1891" r:id="rId97"/>
    <p:sldId id="1892" r:id="rId98"/>
    <p:sldId id="1893" r:id="rId99"/>
    <p:sldId id="1894" r:id="rId100"/>
    <p:sldId id="1895" r:id="rId101"/>
  </p:sldIdLst>
  <p:sldSz cx="9906000" cy="6858000" type="A4"/>
  <p:notesSz cx="6735763" cy="9866313"/>
  <p:kinsoku lang="ko-KR" invalStChars="、。，．：；？！’”）〕］｝〉》」』】°′″℃￠％!%),.:;?]}" invalEndChars="‘“（〔［｛〈《「『【￥＄\￦￡"/>
  <p:defaultTextStyle>
    <a:defPPr>
      <a:defRPr lang="ko-KR"/>
    </a:defPPr>
    <a:lvl1pPr algn="l" rtl="0" fontAlgn="base" latinLnBrk="1">
      <a:spcBef>
        <a:spcPct val="20000"/>
      </a:spcBef>
      <a:spcAft>
        <a:spcPct val="0"/>
      </a:spcAft>
      <a:buClr>
        <a:schemeClr val="folHlink"/>
      </a:buClr>
      <a:buSzPct val="75000"/>
      <a:buFont typeface="Wingdings" pitchFamily="2" charset="2"/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20000"/>
      </a:spcBef>
      <a:spcAft>
        <a:spcPct val="0"/>
      </a:spcAft>
      <a:buClr>
        <a:schemeClr val="folHlink"/>
      </a:buClr>
      <a:buSzPct val="75000"/>
      <a:buFont typeface="Wingdings" pitchFamily="2" charset="2"/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20000"/>
      </a:spcBef>
      <a:spcAft>
        <a:spcPct val="0"/>
      </a:spcAft>
      <a:buClr>
        <a:schemeClr val="folHlink"/>
      </a:buClr>
      <a:buSzPct val="75000"/>
      <a:buFont typeface="Wingdings" pitchFamily="2" charset="2"/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20000"/>
      </a:spcBef>
      <a:spcAft>
        <a:spcPct val="0"/>
      </a:spcAft>
      <a:buClr>
        <a:schemeClr val="folHlink"/>
      </a:buClr>
      <a:buSzPct val="75000"/>
      <a:buFont typeface="Wingdings" pitchFamily="2" charset="2"/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20000"/>
      </a:spcBef>
      <a:spcAft>
        <a:spcPct val="0"/>
      </a:spcAft>
      <a:buClr>
        <a:schemeClr val="folHlink"/>
      </a:buClr>
      <a:buSzPct val="75000"/>
      <a:buFont typeface="Wingdings" pitchFamily="2" charset="2"/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8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6743006-0C6C-4C98-98F6-8882A2C351D5}">
          <p14:sldIdLst>
            <p14:sldId id="1694"/>
          </p14:sldIdLst>
        </p14:section>
        <p14:section name="개정이력" id="{9F90A6BD-0AB4-44E6-9303-10F997C24B5A}">
          <p14:sldIdLst>
            <p14:sldId id="1550"/>
          </p14:sldIdLst>
        </p14:section>
        <p14:section name="메뉴구조도" id="{B0F5F839-BE71-4190-8E4D-13F3DE454165}">
          <p14:sldIdLst>
            <p14:sldId id="1822"/>
            <p14:sldId id="1748"/>
          </p14:sldIdLst>
        </p14:section>
        <p14:section name="목차" id="{AB92544E-6C75-49C5-9CB8-4851367EE396}">
          <p14:sldIdLst>
            <p14:sldId id="1747"/>
            <p14:sldId id="1746"/>
          </p14:sldIdLst>
        </p14:section>
        <p14:section name="메인화면/서브화면" id="{AF1C947B-CB6D-49CA-8155-6B980EB645E9}">
          <p14:sldIdLst>
            <p14:sldId id="1823"/>
            <p14:sldId id="1824"/>
            <p14:sldId id="1825"/>
          </p14:sldIdLst>
        </p14:section>
        <p14:section name="품질KPI" id="{5B4BBEFC-681A-439C-BFF5-9E33C75AF5C8}">
          <p14:sldIdLst>
            <p14:sldId id="1826"/>
            <p14:sldId id="1584"/>
            <p14:sldId id="1827"/>
            <p14:sldId id="1908"/>
            <p14:sldId id="1828"/>
            <p14:sldId id="1829"/>
            <p14:sldId id="1831"/>
            <p14:sldId id="1830"/>
          </p14:sldIdLst>
        </p14:section>
        <p14:section name="품질KPI_관리자" id="{17129956-6C9A-495E-9AF3-33BFCB5F6A72}">
          <p14:sldIdLst>
            <p14:sldId id="1832"/>
            <p14:sldId id="1896"/>
            <p14:sldId id="1897"/>
            <p14:sldId id="1898"/>
            <p14:sldId id="1833"/>
            <p14:sldId id="1899"/>
          </p14:sldIdLst>
        </p14:section>
        <p14:section name="과제/10+활동" id="{98DA699D-C4CF-4535-9865-68361911C00A}">
          <p14:sldIdLst>
            <p14:sldId id="1835"/>
            <p14:sldId id="1901"/>
            <p14:sldId id="1837"/>
            <p14:sldId id="1836"/>
            <p14:sldId id="1906"/>
            <p14:sldId id="1834"/>
            <p14:sldId id="1839"/>
            <p14:sldId id="1840"/>
            <p14:sldId id="1841"/>
            <p14:sldId id="1842"/>
          </p14:sldIdLst>
        </p14:section>
        <p14:section name="과제/10+활동_관리자" id="{ED575C40-6ED0-461A-B638-DA9B9700CA0E}">
          <p14:sldIdLst>
            <p14:sldId id="1838"/>
          </p14:sldIdLst>
        </p14:section>
        <p14:section name="분임조활동" id="{9EBA857F-05C3-4431-93DD-A150171CD97A}">
          <p14:sldIdLst>
            <p14:sldId id="1844"/>
            <p14:sldId id="1843"/>
            <p14:sldId id="1846"/>
            <p14:sldId id="1847"/>
            <p14:sldId id="1848"/>
            <p14:sldId id="1849"/>
            <p14:sldId id="1850"/>
          </p14:sldIdLst>
        </p14:section>
        <p14:section name="분임조활동_관리자" id="{A1D50524-35B3-42BE-8686-3BA3E36BE922}">
          <p14:sldIdLst>
            <p14:sldId id="1851"/>
            <p14:sldId id="1905"/>
            <p14:sldId id="1904"/>
            <p14:sldId id="1852"/>
          </p14:sldIdLst>
        </p14:section>
        <p14:section name="제안활동" id="{FB00FFAD-A4A4-4FD7-984A-FD03958D2A98}">
          <p14:sldIdLst>
            <p14:sldId id="1853"/>
            <p14:sldId id="1854"/>
            <p14:sldId id="1845"/>
            <p14:sldId id="1856"/>
            <p14:sldId id="1855"/>
            <p14:sldId id="1857"/>
            <p14:sldId id="1858"/>
            <p14:sldId id="1860"/>
            <p14:sldId id="1861"/>
            <p14:sldId id="1859"/>
          </p14:sldIdLst>
        </p14:section>
        <p14:section name="제안활동_관리자" id="{CAE41F26-672E-445F-B3ED-7976D442680B}">
          <p14:sldIdLst>
            <p14:sldId id="1863"/>
            <p14:sldId id="1915"/>
            <p14:sldId id="1864"/>
            <p14:sldId id="1862"/>
            <p14:sldId id="1866"/>
            <p14:sldId id="1916"/>
          </p14:sldIdLst>
        </p14:section>
        <p14:section name="품질인재육성" id="{6086557F-9748-4341-96D9-C55F5F01D072}">
          <p14:sldIdLst>
            <p14:sldId id="1920"/>
            <p14:sldId id="1869"/>
            <p14:sldId id="1870"/>
            <p14:sldId id="1871"/>
            <p14:sldId id="1917"/>
            <p14:sldId id="1872"/>
            <p14:sldId id="1918"/>
            <p14:sldId id="1919"/>
          </p14:sldIdLst>
        </p14:section>
        <p14:section name="빅데이터/커뮤니티" id="{3B412E77-EE67-440D-AE60-3F6C90165868}">
          <p14:sldIdLst>
            <p14:sldId id="1873"/>
            <p14:sldId id="1874"/>
            <p14:sldId id="1875"/>
            <p14:sldId id="1876"/>
            <p14:sldId id="1867"/>
          </p14:sldIdLst>
        </p14:section>
        <p14:section name="통합검색" id="{38425E9A-C7B4-4860-A689-337676788906}">
          <p14:sldIdLst>
            <p14:sldId id="1877"/>
          </p14:sldIdLst>
        </p14:section>
        <p14:section name="마이페이지" id="{60B4B363-42B3-43BF-A46E-030EB43BCD2F}">
          <p14:sldIdLst>
            <p14:sldId id="1907"/>
            <p14:sldId id="1909"/>
            <p14:sldId id="1913"/>
            <p14:sldId id="1910"/>
            <p14:sldId id="1911"/>
            <p14:sldId id="1912"/>
            <p14:sldId id="1914"/>
          </p14:sldIdLst>
        </p14:section>
        <p14:section name="기능별 흐름도" id="{EB7B3D2F-B6DE-49F4-A39E-C094170DFBAD}">
          <p14:sldIdLst>
            <p14:sldId id="1879"/>
            <p14:sldId id="1880"/>
            <p14:sldId id="1881"/>
            <p14:sldId id="1882"/>
            <p14:sldId id="1883"/>
            <p14:sldId id="1884"/>
            <p14:sldId id="1885"/>
            <p14:sldId id="1886"/>
            <p14:sldId id="1887"/>
            <p14:sldId id="1888"/>
            <p14:sldId id="1889"/>
            <p14:sldId id="1890"/>
            <p14:sldId id="1891"/>
            <p14:sldId id="1892"/>
            <p14:sldId id="1893"/>
            <p14:sldId id="1894"/>
            <p14:sldId id="18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6">
          <p15:clr>
            <a:srgbClr val="A4A3A4"/>
          </p15:clr>
        </p15:guide>
        <p15:guide id="2" orient="horz" pos="3083">
          <p15:clr>
            <a:srgbClr val="A4A3A4"/>
          </p15:clr>
        </p15:guide>
        <p15:guide id="3" orient="horz" pos="1366">
          <p15:clr>
            <a:srgbClr val="A4A3A4"/>
          </p15:clr>
        </p15:guide>
        <p15:guide id="4" orient="horz" pos="2584">
          <p15:clr>
            <a:srgbClr val="A4A3A4"/>
          </p15:clr>
        </p15:guide>
        <p15:guide id="5" orient="horz" pos="4253">
          <p15:clr>
            <a:srgbClr val="A4A3A4"/>
          </p15:clr>
        </p15:guide>
        <p15:guide id="6" orient="horz" pos="1135">
          <p15:clr>
            <a:srgbClr val="A4A3A4"/>
          </p15:clr>
        </p15:guide>
        <p15:guide id="7" orient="horz" pos="518">
          <p15:clr>
            <a:srgbClr val="A4A3A4"/>
          </p15:clr>
        </p15:guide>
        <p15:guide id="8" pos="4944">
          <p15:clr>
            <a:srgbClr val="A4A3A4"/>
          </p15:clr>
        </p15:guide>
        <p15:guide id="9" pos="161">
          <p15:clr>
            <a:srgbClr val="A4A3A4"/>
          </p15:clr>
        </p15:guide>
        <p15:guide id="10" pos="1237">
          <p15:clr>
            <a:srgbClr val="A4A3A4"/>
          </p15:clr>
        </p15:guide>
        <p15:guide id="11" pos="4850">
          <p15:clr>
            <a:srgbClr val="A4A3A4"/>
          </p15:clr>
        </p15:guide>
        <p15:guide id="12" pos="2508">
          <p15:clr>
            <a:srgbClr val="A4A3A4"/>
          </p15:clr>
        </p15:guide>
        <p15:guide id="13" pos="3951">
          <p15:clr>
            <a:srgbClr val="A4A3A4"/>
          </p15:clr>
        </p15:guide>
        <p15:guide id="14" pos="3716">
          <p15:clr>
            <a:srgbClr val="A4A3A4"/>
          </p15:clr>
        </p15:guide>
        <p15:guide id="15" pos="5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0" userDrawn="1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e S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5C5C"/>
    <a:srgbClr val="0070C0"/>
    <a:srgbClr val="F8F8F8"/>
    <a:srgbClr val="F2F2F2"/>
    <a:srgbClr val="FFF2CC"/>
    <a:srgbClr val="F1F1F1"/>
    <a:srgbClr val="64A546"/>
    <a:srgbClr val="FFFFF9"/>
    <a:srgbClr val="008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6353" autoAdjust="0"/>
  </p:normalViewPr>
  <p:slideViewPr>
    <p:cSldViewPr snapToGrid="0">
      <p:cViewPr>
        <p:scale>
          <a:sx n="125" d="100"/>
          <a:sy n="125" d="100"/>
        </p:scale>
        <p:origin x="930" y="-204"/>
      </p:cViewPr>
      <p:guideLst>
        <p:guide orient="horz" pos="256"/>
        <p:guide orient="horz" pos="3083"/>
        <p:guide orient="horz" pos="1366"/>
        <p:guide orient="horz" pos="2584"/>
        <p:guide orient="horz" pos="4253"/>
        <p:guide orient="horz" pos="1135"/>
        <p:guide orient="horz" pos="518"/>
        <p:guide pos="4944"/>
        <p:guide pos="161"/>
        <p:guide pos="1237"/>
        <p:guide pos="4850"/>
        <p:guide pos="2508"/>
        <p:guide pos="3951"/>
        <p:guide pos="3716"/>
        <p:guide pos="50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0"/>
        <p:guide orient="horz" pos="3108"/>
        <p:guide pos="212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4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0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888" y="4689380"/>
            <a:ext cx="4939987" cy="41497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89741" tIns="44084" rIns="89741" bIns="44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1638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5825" y="860425"/>
            <a:ext cx="4992688" cy="3457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98276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6636F-4EEA-4F0E-A027-B5207D89C6C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6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64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56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05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12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2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FC1418-BBB3-4CD7-82F5-6AD0802CD9F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01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48279B2-1383-4FCF-9450-D57F1F52D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5B51F3A1-2C65-4706-9772-A9FA7F12BF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05C1FBB7-7A31-44C9-809D-ED84C6C00B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192786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_Sti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martphone">
            <a:extLst>
              <a:ext uri="{FF2B5EF4-FFF2-40B4-BE49-F238E27FC236}">
                <a16:creationId xmlns:a16="http://schemas.microsoft.com/office/drawing/2014/main" id="{46013575-997B-4D9A-9AEF-D88E746BD0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3989" y="822325"/>
            <a:ext cx="2890605" cy="5665586"/>
            <a:chOff x="9165945" y="1228296"/>
            <a:chExt cx="2479208" cy="4859248"/>
          </a:xfrm>
        </p:grpSpPr>
        <p:sp>
          <p:nvSpPr>
            <p:cNvPr id="11" name="Case">
              <a:extLst>
                <a:ext uri="{FF2B5EF4-FFF2-40B4-BE49-F238E27FC236}">
                  <a16:creationId xmlns:a16="http://schemas.microsoft.com/office/drawing/2014/main" id="{2E914031-B0FD-45A5-BA23-BE7CC3E3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41FD053A-3974-4E16-9CBB-68405675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" name="Camera">
              <a:extLst>
                <a:ext uri="{FF2B5EF4-FFF2-40B4-BE49-F238E27FC236}">
                  <a16:creationId xmlns:a16="http://schemas.microsoft.com/office/drawing/2014/main" id="{AD158FEC-9CB4-43D0-B704-D6CDA30213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Speaker">
              <a:extLst>
                <a:ext uri="{FF2B5EF4-FFF2-40B4-BE49-F238E27FC236}">
                  <a16:creationId xmlns:a16="http://schemas.microsoft.com/office/drawing/2014/main" id="{D4D19E52-BDB6-43D8-9A08-AC08F0691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Display">
              <a:extLst>
                <a:ext uri="{FF2B5EF4-FFF2-40B4-BE49-F238E27FC236}">
                  <a16:creationId xmlns:a16="http://schemas.microsoft.com/office/drawing/2014/main" id="{C6576FCC-6641-42FC-A511-9735C6ACA5AE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826EB-6163-43A8-B0A9-AE9463F06D2C}"/>
              </a:ext>
            </a:extLst>
          </p:cNvPr>
          <p:cNvSpPr/>
          <p:nvPr userDrawn="1"/>
        </p:nvSpPr>
        <p:spPr>
          <a:xfrm>
            <a:off x="4466623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1AD1-52D1-4876-BFBB-F0069274F9D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옆 화면에서 계속 ▼ ▼ 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31C236-C55F-4DC8-82FD-5AB5FF28D78B}"/>
              </a:ext>
            </a:extLst>
          </p:cNvPr>
          <p:cNvSpPr/>
          <p:nvPr userDrawn="1"/>
        </p:nvSpPr>
        <p:spPr>
          <a:xfrm>
            <a:off x="4466623" y="131332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옆 화면에서 계속 ▲ ▲ ▲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859AE2-A93A-4806-AC07-8A7E5DC5AB2B}"/>
              </a:ext>
            </a:extLst>
          </p:cNvPr>
          <p:cNvSpPr/>
          <p:nvPr userDrawn="1"/>
        </p:nvSpPr>
        <p:spPr>
          <a:xfrm>
            <a:off x="791571" y="131332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이전 화면에서 계속 ▲ ▲ ▲</a:t>
            </a: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58642E27-9BF8-47C6-820E-997886E814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F37C58AC-E356-4A8A-9460-A978453B7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CCE342CB-456D-4730-B127-912E5D894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12175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_Sti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martphone">
            <a:extLst>
              <a:ext uri="{FF2B5EF4-FFF2-40B4-BE49-F238E27FC236}">
                <a16:creationId xmlns:a16="http://schemas.microsoft.com/office/drawing/2014/main" id="{46013575-997B-4D9A-9AEF-D88E746BD0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3989" y="822325"/>
            <a:ext cx="2890605" cy="5665586"/>
            <a:chOff x="9165945" y="1228296"/>
            <a:chExt cx="2479208" cy="4859248"/>
          </a:xfrm>
        </p:grpSpPr>
        <p:sp>
          <p:nvSpPr>
            <p:cNvPr id="11" name="Case">
              <a:extLst>
                <a:ext uri="{FF2B5EF4-FFF2-40B4-BE49-F238E27FC236}">
                  <a16:creationId xmlns:a16="http://schemas.microsoft.com/office/drawing/2014/main" id="{2E914031-B0FD-45A5-BA23-BE7CC3E3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41FD053A-3974-4E16-9CBB-68405675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" name="Camera">
              <a:extLst>
                <a:ext uri="{FF2B5EF4-FFF2-40B4-BE49-F238E27FC236}">
                  <a16:creationId xmlns:a16="http://schemas.microsoft.com/office/drawing/2014/main" id="{AD158FEC-9CB4-43D0-B704-D6CDA30213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Speaker">
              <a:extLst>
                <a:ext uri="{FF2B5EF4-FFF2-40B4-BE49-F238E27FC236}">
                  <a16:creationId xmlns:a16="http://schemas.microsoft.com/office/drawing/2014/main" id="{D4D19E52-BDB6-43D8-9A08-AC08F0691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Display">
              <a:extLst>
                <a:ext uri="{FF2B5EF4-FFF2-40B4-BE49-F238E27FC236}">
                  <a16:creationId xmlns:a16="http://schemas.microsoft.com/office/drawing/2014/main" id="{C6576FCC-6641-42FC-A511-9735C6ACA5AE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6260D9-709B-4826-9334-3708CCEAE69B}"/>
              </a:ext>
            </a:extLst>
          </p:cNvPr>
          <p:cNvGrpSpPr/>
          <p:nvPr userDrawn="1"/>
        </p:nvGrpSpPr>
        <p:grpSpPr>
          <a:xfrm>
            <a:off x="792927" y="1305527"/>
            <a:ext cx="2663982" cy="345206"/>
            <a:chOff x="731933" y="1305527"/>
            <a:chExt cx="2459060" cy="3452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8CEE12-6D3A-4BDA-BB71-DF189A0B1B5D}"/>
                </a:ext>
              </a:extLst>
            </p:cNvPr>
            <p:cNvSpPr/>
            <p:nvPr userDrawn="1"/>
          </p:nvSpPr>
          <p:spPr>
            <a:xfrm>
              <a:off x="731933" y="1305527"/>
              <a:ext cx="2459060" cy="34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Menu">
              <a:extLst>
                <a:ext uri="{FF2B5EF4-FFF2-40B4-BE49-F238E27FC236}">
                  <a16:creationId xmlns:a16="http://schemas.microsoft.com/office/drawing/2014/main" id="{AC09A564-FA76-4644-8163-340BC3FE442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916961" y="1407223"/>
              <a:ext cx="206642" cy="14181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1AD1-52D1-4876-BFBB-F0069274F9D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옆 화면에서 계속 ▼ ▼ 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8CEC5C4-2A46-4D0A-990B-D1D0B5BA39A1}"/>
              </a:ext>
            </a:extLst>
          </p:cNvPr>
          <p:cNvSpPr/>
          <p:nvPr userDrawn="1"/>
        </p:nvSpPr>
        <p:spPr>
          <a:xfrm>
            <a:off x="4466623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다음 화면에서 계속 ▼ ▼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7AE3DC-B716-4FA6-BE25-CCF1B15F005B}"/>
              </a:ext>
            </a:extLst>
          </p:cNvPr>
          <p:cNvSpPr/>
          <p:nvPr userDrawn="1"/>
        </p:nvSpPr>
        <p:spPr>
          <a:xfrm>
            <a:off x="4466623" y="131332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옆 화면에서 계속 ▲ ▲ ▲</a:t>
            </a: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3E13B047-4B68-4311-9E94-913E72AC3F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69283D1C-1617-4128-A49F-8733B7AC01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81F23145-8A8C-444E-8AEB-D6AFC6CD8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21466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_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martphone">
            <a:extLst>
              <a:ext uri="{FF2B5EF4-FFF2-40B4-BE49-F238E27FC236}">
                <a16:creationId xmlns:a16="http://schemas.microsoft.com/office/drawing/2014/main" id="{46013575-997B-4D9A-9AEF-D88E746BD0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3989" y="822325"/>
            <a:ext cx="2890605" cy="5665586"/>
            <a:chOff x="9165945" y="1228296"/>
            <a:chExt cx="2479208" cy="4859248"/>
          </a:xfrm>
        </p:grpSpPr>
        <p:sp>
          <p:nvSpPr>
            <p:cNvPr id="11" name="Case">
              <a:extLst>
                <a:ext uri="{FF2B5EF4-FFF2-40B4-BE49-F238E27FC236}">
                  <a16:creationId xmlns:a16="http://schemas.microsoft.com/office/drawing/2014/main" id="{2E914031-B0FD-45A5-BA23-BE7CC3E3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41FD053A-3974-4E16-9CBB-68405675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" name="Camera">
              <a:extLst>
                <a:ext uri="{FF2B5EF4-FFF2-40B4-BE49-F238E27FC236}">
                  <a16:creationId xmlns:a16="http://schemas.microsoft.com/office/drawing/2014/main" id="{AD158FEC-9CB4-43D0-B704-D6CDA30213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Speaker">
              <a:extLst>
                <a:ext uri="{FF2B5EF4-FFF2-40B4-BE49-F238E27FC236}">
                  <a16:creationId xmlns:a16="http://schemas.microsoft.com/office/drawing/2014/main" id="{D4D19E52-BDB6-43D8-9A08-AC08F0691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Display">
              <a:extLst>
                <a:ext uri="{FF2B5EF4-FFF2-40B4-BE49-F238E27FC236}">
                  <a16:creationId xmlns:a16="http://schemas.microsoft.com/office/drawing/2014/main" id="{C6576FCC-6641-42FC-A511-9735C6ACA5AE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790EB616-F3C5-4C60-9C37-AD1C5CFDC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C06D3DC5-4688-4A4D-AB6A-28AC615C9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4142E035-8A85-4F72-B973-7AF297F5C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1645263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_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C442CD12-FA1A-4B18-8F83-37A389BBF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58A1A45-AA6D-421F-ADC1-3D86D049BF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6288C471-1035-45B6-9CD0-43B9460904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1416968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_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216268C-7505-427A-A4DA-3AC01ED14141}"/>
              </a:ext>
            </a:extLst>
          </p:cNvPr>
          <p:cNvGrpSpPr/>
          <p:nvPr userDrawn="1"/>
        </p:nvGrpSpPr>
        <p:grpSpPr>
          <a:xfrm>
            <a:off x="792927" y="1305527"/>
            <a:ext cx="2663982" cy="345206"/>
            <a:chOff x="731933" y="1305527"/>
            <a:chExt cx="2459060" cy="34520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B6902E2-1552-41AC-9CAC-32E9C7090A48}"/>
                </a:ext>
              </a:extLst>
            </p:cNvPr>
            <p:cNvSpPr/>
            <p:nvPr userDrawn="1"/>
          </p:nvSpPr>
          <p:spPr>
            <a:xfrm>
              <a:off x="731933" y="1305527"/>
              <a:ext cx="2459060" cy="34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Menu">
              <a:extLst>
                <a:ext uri="{FF2B5EF4-FFF2-40B4-BE49-F238E27FC236}">
                  <a16:creationId xmlns:a16="http://schemas.microsoft.com/office/drawing/2014/main" id="{DD35A7B9-7122-4D60-8240-D016F41F77E4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916961" y="1407223"/>
              <a:ext cx="206642" cy="14181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C0660-A538-422B-9217-A73C3AA7C64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7ABDCF14-7AA9-45B1-B1AB-7D00B7E8B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1DE60DD9-4D8C-4D48-BEB8-5E98466C93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9820DD2C-1E64-4EA2-B9AF-3265397923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87331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_빈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C0660-A538-422B-9217-A73C3AA7C64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331CE8-AB11-4435-B63B-B7D2EF9E4A9B}"/>
              </a:ext>
            </a:extLst>
          </p:cNvPr>
          <p:cNvSpPr/>
          <p:nvPr userDrawn="1"/>
        </p:nvSpPr>
        <p:spPr>
          <a:xfrm>
            <a:off x="791571" y="131332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이전 화면에서 계속 ▲ ▲ ▲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0AAEB783-C197-4DA6-8319-43B34C7955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1E76D688-886C-4DD8-BC89-413D0B593D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BA0579FE-2C73-4DEB-9089-8F65CD4AB0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628779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Object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200472" y="404664"/>
            <a:ext cx="9577064" cy="43204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2000" indent="-72000" algn="ctr" defTabSz="779252" latinLnBrk="0">
              <a:spcBef>
                <a:spcPts val="600"/>
              </a:spcBef>
              <a:buSzPct val="100000"/>
              <a:buFont typeface="Wingdings" pitchFamily="2" charset="2"/>
              <a:buChar char="§"/>
            </a:pPr>
            <a:endParaRPr lang="ko-KR" altLang="en-US" sz="110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9250993" y="6607803"/>
            <a:ext cx="690811" cy="26595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algn="r">
              <a:defRPr/>
            </a:pPr>
            <a:fld id="{CCD0B8DC-5A2B-4B75-AF64-F8C8868F7AC4}" type="slidenum">
              <a:rPr lang="en-US" altLang="ko-KR" sz="1000" b="1" smtClean="0"/>
              <a:pPr algn="r">
                <a:defRPr/>
              </a:pPr>
              <a:t>‹#›</a:t>
            </a:fld>
            <a:r>
              <a:rPr lang="en-US" altLang="ko-KR" sz="800" b="1" smtClean="0"/>
              <a:t> </a:t>
            </a:r>
            <a:r>
              <a:rPr lang="en-US" altLang="ko-KR" sz="800" smtClean="0"/>
              <a:t>/49</a:t>
            </a:r>
            <a:endParaRPr lang="ko-KR" altLang="en-US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29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9250993" y="6607803"/>
            <a:ext cx="690811" cy="26595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 algn="r">
              <a:defRPr/>
            </a:pPr>
            <a:fld id="{CCD0B8DC-5A2B-4B75-AF64-F8C8868F7AC4}" type="slidenum">
              <a:rPr lang="en-US" altLang="ko-KR" sz="1000" b="1" smtClean="0"/>
              <a:pPr algn="r">
                <a:defRPr/>
              </a:pPr>
              <a:t>‹#›</a:t>
            </a:fld>
            <a:r>
              <a:rPr lang="en-US" altLang="ko-KR" sz="800" b="1" smtClean="0"/>
              <a:t> </a:t>
            </a:r>
            <a:r>
              <a:rPr lang="en-US" altLang="ko-KR" sz="800" smtClean="0"/>
              <a:t>/49</a:t>
            </a:r>
            <a:endParaRPr lang="ko-KR" altLang="en-US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884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1">
            <a:extLst>
              <a:ext uri="{FF2B5EF4-FFF2-40B4-BE49-F238E27FC236}">
                <a16:creationId xmlns:a16="http://schemas.microsoft.com/office/drawing/2014/main" id="{932C410B-E6A3-474E-BE3C-64150A7A9A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63558626"/>
              </p:ext>
            </p:extLst>
          </p:nvPr>
        </p:nvGraphicFramePr>
        <p:xfrm>
          <a:off x="272480" y="217215"/>
          <a:ext cx="9430320" cy="720080"/>
        </p:xfrm>
        <a:graphic>
          <a:graphicData uri="http://schemas.openxmlformats.org/drawingml/2006/table">
            <a:tbl>
              <a:tblPr/>
              <a:tblGrid>
                <a:gridCol w="1143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3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화면설계서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88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LX</a:t>
                      </a:r>
                      <a:r>
                        <a:rPr kumimoji="1" lang="ko-KR" altLang="en-US" sz="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하우시스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품질혁신지원시스템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882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20230074_E04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000" marR="90000" marT="18000" marB="18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34493" y="6622991"/>
            <a:ext cx="603903" cy="1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70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95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ill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49">
            <a:extLst>
              <a:ext uri="{FF2B5EF4-FFF2-40B4-BE49-F238E27FC236}">
                <a16:creationId xmlns:a16="http://schemas.microsoft.com/office/drawing/2014/main" id="{23AC7B6F-2324-4EEA-8F3E-B2E70F2901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395266"/>
            <a:ext cx="7734300" cy="197545"/>
          </a:xfrm>
          <a:prstGeom prst="rect">
            <a:avLst/>
          </a:prstGeom>
          <a:solidFill>
            <a:srgbClr val="003964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 defTabSz="992764" eaLnBrk="1" hangingPunct="1"/>
            <a:r>
              <a:rPr lang="en-US" altLang="ko-KR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Footer </a:t>
            </a:r>
            <a:r>
              <a:rPr lang="ko-KR" altLang="en-US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15" name="Rectangle 749">
            <a:extLst>
              <a:ext uri="{FF2B5EF4-FFF2-40B4-BE49-F238E27FC236}">
                <a16:creationId xmlns:a16="http://schemas.microsoft.com/office/drawing/2014/main" id="{851634AF-F791-4FF6-B619-75078F3BB5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97116"/>
            <a:ext cx="7743353" cy="250212"/>
          </a:xfrm>
          <a:prstGeom prst="rect">
            <a:avLst/>
          </a:prstGeom>
          <a:solidFill>
            <a:srgbClr val="003964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16D8B-FB54-4B9A-91C6-83D94C6DFE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9089" y="1180344"/>
            <a:ext cx="209550" cy="238125"/>
          </a:xfrm>
          <a:prstGeom prst="rect">
            <a:avLst/>
          </a:prstGeom>
        </p:spPr>
      </p:pic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568EC2E0-559C-40C8-92F0-5FA6A10863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5891" y="1187372"/>
            <a:ext cx="4154008" cy="1857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altLang="ko-KR" dirty="0"/>
              <a:t>1depth &gt; 2depth &gt; 3depth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E8C9F43-4300-442F-A6AA-08046AE04E49}"/>
              </a:ext>
            </a:extLst>
          </p:cNvPr>
          <p:cNvCxnSpPr/>
          <p:nvPr userDrawn="1"/>
        </p:nvCxnSpPr>
        <p:spPr bwMode="auto">
          <a:xfrm>
            <a:off x="1785668" y="1431989"/>
            <a:ext cx="592634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21F4D40C-A6C7-4825-8706-0B6A50EEAC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700C04ED-B4C6-4984-9979-C35AA0E7A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F3C9D9A-0E28-4B1E-B386-19E1794A3A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738254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064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oll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49">
            <a:extLst>
              <a:ext uri="{FF2B5EF4-FFF2-40B4-BE49-F238E27FC236}">
                <a16:creationId xmlns:a16="http://schemas.microsoft.com/office/drawing/2014/main" id="{1A02ED29-BF2A-46BC-85CB-CB6BAFD34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7003" y="697116"/>
            <a:ext cx="7734300" cy="250212"/>
          </a:xfrm>
          <a:prstGeom prst="rect">
            <a:avLst/>
          </a:prstGeom>
          <a:solidFill>
            <a:srgbClr val="003964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13" name="Rectangle 749">
            <a:extLst>
              <a:ext uri="{FF2B5EF4-FFF2-40B4-BE49-F238E27FC236}">
                <a16:creationId xmlns:a16="http://schemas.microsoft.com/office/drawing/2014/main" id="{A2CE0D63-737F-4A42-833F-F6CBC99C8F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1" y="6432196"/>
            <a:ext cx="7727156" cy="1589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▼ ▼ ▼ ▼               다음 슬라이드 계속             ▼ ▼ ▼ ▼ ▼ ▼ 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E9A72F-8F50-4780-B846-CF163840E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9089" y="1180344"/>
            <a:ext cx="209550" cy="238125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D02A356-6611-4043-B101-D2E240A14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5891" y="1187372"/>
            <a:ext cx="4154008" cy="1857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altLang="ko-KR" dirty="0"/>
              <a:t>1depth &gt; 2depth &gt; 3depth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312DB56-AE63-4CA4-9890-1B06FA8FD70F}"/>
              </a:ext>
            </a:extLst>
          </p:cNvPr>
          <p:cNvCxnSpPr/>
          <p:nvPr userDrawn="1"/>
        </p:nvCxnSpPr>
        <p:spPr bwMode="auto">
          <a:xfrm>
            <a:off x="1785668" y="1431989"/>
            <a:ext cx="592634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D136C8A5-878E-4A3A-9661-35AB35A6A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25978DA-E0EF-485E-A609-9E220BAFE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5651DD71-9142-4700-B4C3-B4D5C76DC7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759809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roll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49">
            <a:extLst>
              <a:ext uri="{FF2B5EF4-FFF2-40B4-BE49-F238E27FC236}">
                <a16:creationId xmlns:a16="http://schemas.microsoft.com/office/drawing/2014/main" id="{A2CE0D63-737F-4A42-833F-F6CBC99C8F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591300"/>
            <a:ext cx="7734300" cy="244066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3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▼ ▼ ▼ ▼               다음 슬라이드 계속             ▼ ▼ ▼ ▼ ▼ ▼ ▼</a:t>
            </a:r>
          </a:p>
        </p:txBody>
      </p:sp>
      <p:sp>
        <p:nvSpPr>
          <p:cNvPr id="15" name="Rectangle 749">
            <a:extLst>
              <a:ext uri="{FF2B5EF4-FFF2-40B4-BE49-F238E27FC236}">
                <a16:creationId xmlns:a16="http://schemas.microsoft.com/office/drawing/2014/main" id="{FB36172D-78AD-41B1-8CC2-705EF115FF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0" y="697116"/>
            <a:ext cx="7737004" cy="266700"/>
          </a:xfrm>
          <a:prstGeom prst="rect">
            <a:avLst/>
          </a:prstGeom>
          <a:solidFill>
            <a:srgbClr val="71A6C7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</a:t>
            </a:r>
            <a:r>
              <a:rPr lang="ko-KR" altLang="en-US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35A4A-D705-4463-A1F5-410700C90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9089" y="1180344"/>
            <a:ext cx="209550" cy="238125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DEAFAF8-F138-492E-925E-DC0A15B00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5891" y="1187372"/>
            <a:ext cx="4154008" cy="1857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altLang="ko-KR" dirty="0"/>
              <a:t>1depth &gt; 2depth &gt; 3depth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C28237-D47F-4F4C-84E8-F30EC181734F}"/>
              </a:ext>
            </a:extLst>
          </p:cNvPr>
          <p:cNvCxnSpPr/>
          <p:nvPr userDrawn="1"/>
        </p:nvCxnSpPr>
        <p:spPr bwMode="auto">
          <a:xfrm>
            <a:off x="1785668" y="1431989"/>
            <a:ext cx="592634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C890983-07A8-4D3E-9426-67D13173F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5F9D8430-5487-4A08-8C39-C2FB30160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E8508128-8B9B-422A-B798-C36B7C1A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3560036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roll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49">
            <a:extLst>
              <a:ext uri="{FF2B5EF4-FFF2-40B4-BE49-F238E27FC236}">
                <a16:creationId xmlns:a16="http://schemas.microsoft.com/office/drawing/2014/main" id="{AC954A88-A641-4DCC-82E5-DC2DB36B26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703906"/>
            <a:ext cx="7734300" cy="20320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3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▲ ▲ ▲ ▲ ▲           이전 슬라이드 계속        ▲ ▲ ▲ ▲ ▲ ▲ ▲ ▲</a:t>
            </a:r>
          </a:p>
        </p:txBody>
      </p:sp>
      <p:sp>
        <p:nvSpPr>
          <p:cNvPr id="6" name="Rectangle 749">
            <a:extLst>
              <a:ext uri="{FF2B5EF4-FFF2-40B4-BE49-F238E27FC236}">
                <a16:creationId xmlns:a16="http://schemas.microsoft.com/office/drawing/2014/main" id="{4BE2F643-31D2-48CE-9A8F-6C71A78E11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591300"/>
            <a:ext cx="7734300" cy="266700"/>
          </a:xfrm>
          <a:prstGeom prst="rect">
            <a:avLst/>
          </a:prstGeom>
          <a:solidFill>
            <a:srgbClr val="71A6C7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Footer </a:t>
            </a:r>
            <a:r>
              <a:rPr lang="ko-KR" altLang="en-US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932E4F8-F231-4CB0-B7BA-F2D6F5C5E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D836E7A-E351-4E2A-B69B-ED2154602E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B44925D-9EF7-4C08-9CEF-A424151DBF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8014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oll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49">
            <a:extLst>
              <a:ext uri="{FF2B5EF4-FFF2-40B4-BE49-F238E27FC236}">
                <a16:creationId xmlns:a16="http://schemas.microsoft.com/office/drawing/2014/main" id="{1A02ED29-BF2A-46BC-85CB-CB6BAFD3437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7003" y="697116"/>
            <a:ext cx="7734300" cy="250212"/>
          </a:xfrm>
          <a:prstGeom prst="rect">
            <a:avLst/>
          </a:prstGeom>
          <a:solidFill>
            <a:srgbClr val="003964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</a:t>
            </a: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13" name="Rectangle 749">
            <a:extLst>
              <a:ext uri="{FF2B5EF4-FFF2-40B4-BE49-F238E27FC236}">
                <a16:creationId xmlns:a16="http://schemas.microsoft.com/office/drawing/2014/main" id="{A2CE0D63-737F-4A42-833F-F6CBC99C8F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1" y="6432196"/>
            <a:ext cx="7727156" cy="1589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▼ ▼ ▼ ▼               다음 슬라이드 계속             ▼ ▼ ▼ ▼ ▼ ▼ 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E9A72F-8F50-4780-B846-CF163840E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9089" y="1180344"/>
            <a:ext cx="209550" cy="238125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D02A356-6611-4043-B101-D2E240A14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5891" y="1187372"/>
            <a:ext cx="4154008" cy="1857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altLang="ko-KR" dirty="0"/>
              <a:t>1depth &gt; 2depth &gt; 3depth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312DB56-AE63-4CA4-9890-1B06FA8FD70F}"/>
              </a:ext>
            </a:extLst>
          </p:cNvPr>
          <p:cNvCxnSpPr/>
          <p:nvPr userDrawn="1"/>
        </p:nvCxnSpPr>
        <p:spPr bwMode="auto">
          <a:xfrm>
            <a:off x="1785668" y="1431989"/>
            <a:ext cx="592634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D136C8A5-878E-4A3A-9661-35AB35A6A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25978DA-E0EF-485E-A609-9E220BAFE2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5651DD71-9142-4700-B4C3-B4D5C76DC7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4010280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oll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49">
            <a:extLst>
              <a:ext uri="{FF2B5EF4-FFF2-40B4-BE49-F238E27FC236}">
                <a16:creationId xmlns:a16="http://schemas.microsoft.com/office/drawing/2014/main" id="{AA8CD321-3EAE-4C55-9323-2732E5E347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650" y="703906"/>
            <a:ext cx="7721600" cy="1589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 defTabSz="992764" eaLnBrk="1" hangingPunct="1"/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▲ ▲ ▲ ▲ ▲           이전 슬라이드 계속        ▲ ▲ ▲ ▲ ▲ ▲ ▲ ▲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1B331623-A1B7-408D-BC34-535315F3F2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B506372-3CA9-4EDB-A751-A70C57B78D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7256C61-7222-466C-AB33-9C2A53ED3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  <p:sp>
        <p:nvSpPr>
          <p:cNvPr id="16" name="Rectangle 749">
            <a:extLst>
              <a:ext uri="{FF2B5EF4-FFF2-40B4-BE49-F238E27FC236}">
                <a16:creationId xmlns:a16="http://schemas.microsoft.com/office/drawing/2014/main" id="{8EE57839-8AC2-47A9-BA35-996E8C87EEC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1" y="6432196"/>
            <a:ext cx="7727156" cy="1589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▼ ▼ ▼ ▼               다음 슬라이드 계속             ▼ ▼ ▼ ▼ ▼ ▼ ▼</a:t>
            </a:r>
          </a:p>
        </p:txBody>
      </p:sp>
    </p:spTree>
    <p:extLst>
      <p:ext uri="{BB962C8B-B14F-4D97-AF65-F5344CB8AC3E}">
        <p14:creationId xmlns:p14="http://schemas.microsoft.com/office/powerpoint/2010/main" val="44122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oll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49">
            <a:extLst>
              <a:ext uri="{FF2B5EF4-FFF2-40B4-BE49-F238E27FC236}">
                <a16:creationId xmlns:a16="http://schemas.microsoft.com/office/drawing/2014/main" id="{D39787EF-282D-4A34-8A30-918C25FCB0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650" y="703906"/>
            <a:ext cx="7721599" cy="15894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lIns="36000" tIns="36000" rIns="36000" bIns="36000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 defTabSz="992764" eaLnBrk="1" hangingPunct="1"/>
            <a:r>
              <a:rPr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▲ ▲ ▲ ▲ ▲           이전 슬라이드 계속        ▲ ▲ ▲ ▲ ▲ ▲ ▲ ▲</a:t>
            </a:r>
          </a:p>
        </p:txBody>
      </p:sp>
      <p:sp>
        <p:nvSpPr>
          <p:cNvPr id="11" name="Rectangle 749">
            <a:extLst>
              <a:ext uri="{FF2B5EF4-FFF2-40B4-BE49-F238E27FC236}">
                <a16:creationId xmlns:a16="http://schemas.microsoft.com/office/drawing/2014/main" id="{C249C1EB-0395-44D3-ADD2-204BB18B6C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395266"/>
            <a:ext cx="7734300" cy="197545"/>
          </a:xfrm>
          <a:prstGeom prst="rect">
            <a:avLst/>
          </a:prstGeom>
          <a:solidFill>
            <a:srgbClr val="003964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 defTabSz="992764" eaLnBrk="1" hangingPunct="1"/>
            <a:r>
              <a:rPr lang="en-US" altLang="ko-KR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Footer </a:t>
            </a:r>
            <a:r>
              <a:rPr lang="ko-KR" altLang="en-US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0633080F-829E-481C-BC33-2B87A168CB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D0CFBD97-16E2-41A8-8F2B-45F54BB8B4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43C44B1-EBC9-4255-9399-479BDAB5C4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72416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oll_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49">
            <a:extLst>
              <a:ext uri="{FF2B5EF4-FFF2-40B4-BE49-F238E27FC236}">
                <a16:creationId xmlns:a16="http://schemas.microsoft.com/office/drawing/2014/main" id="{A2CE0D63-737F-4A42-833F-F6CBC99C8F1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591300"/>
            <a:ext cx="7734300" cy="244066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3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▼ ▼ ▼ ▼               다음 슬라이드 계속             ▼ ▼ ▼ ▼ ▼ ▼ ▼</a:t>
            </a:r>
          </a:p>
        </p:txBody>
      </p:sp>
      <p:sp>
        <p:nvSpPr>
          <p:cNvPr id="15" name="Rectangle 749">
            <a:extLst>
              <a:ext uri="{FF2B5EF4-FFF2-40B4-BE49-F238E27FC236}">
                <a16:creationId xmlns:a16="http://schemas.microsoft.com/office/drawing/2014/main" id="{FB36172D-78AD-41B1-8CC2-705EF115FF5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300" y="697116"/>
            <a:ext cx="7737004" cy="266700"/>
          </a:xfrm>
          <a:prstGeom prst="rect">
            <a:avLst/>
          </a:prstGeom>
          <a:solidFill>
            <a:srgbClr val="71A6C7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GNB </a:t>
            </a:r>
            <a:r>
              <a:rPr lang="ko-KR" altLang="en-US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635A4A-D705-4463-A1F5-410700C90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9089" y="1180344"/>
            <a:ext cx="209550" cy="238125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DEAFAF8-F138-492E-925E-DC0A15B00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5891" y="1187372"/>
            <a:ext cx="4154008" cy="185738"/>
          </a:xfrm>
          <a:prstGeom prst="rect">
            <a:avLst/>
          </a:prstGeom>
        </p:spPr>
        <p:txBody>
          <a:bodyPr lIns="36000" tIns="36000" rIns="36000" bIns="36000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altLang="ko-KR" dirty="0"/>
              <a:t>1depth &gt; 2depth &gt; 3depth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6C28237-D47F-4F4C-84E8-F30EC181734F}"/>
              </a:ext>
            </a:extLst>
          </p:cNvPr>
          <p:cNvCxnSpPr/>
          <p:nvPr userDrawn="1"/>
        </p:nvCxnSpPr>
        <p:spPr bwMode="auto">
          <a:xfrm>
            <a:off x="1785668" y="1431989"/>
            <a:ext cx="592634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C890983-07A8-4D3E-9426-67D13173F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5F9D8430-5487-4A08-8C39-C2FB30160E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E8508128-8B9B-422A-B798-C36B7C1AA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107174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croll_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49">
            <a:extLst>
              <a:ext uri="{FF2B5EF4-FFF2-40B4-BE49-F238E27FC236}">
                <a16:creationId xmlns:a16="http://schemas.microsoft.com/office/drawing/2014/main" id="{AC954A88-A641-4DCC-82E5-DC2DB36B26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703906"/>
            <a:ext cx="7734300" cy="20320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83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▲ ▲ ▲ ▲ ▲           이전 슬라이드 계속        ▲ ▲ ▲ ▲ ▲ ▲ ▲ ▲</a:t>
            </a:r>
          </a:p>
        </p:txBody>
      </p:sp>
      <p:sp>
        <p:nvSpPr>
          <p:cNvPr id="6" name="Rectangle 749">
            <a:extLst>
              <a:ext uri="{FF2B5EF4-FFF2-40B4-BE49-F238E27FC236}">
                <a16:creationId xmlns:a16="http://schemas.microsoft.com/office/drawing/2014/main" id="{4BE2F643-31D2-48CE-9A8F-6C71A78E11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950" y="6591300"/>
            <a:ext cx="7734300" cy="266700"/>
          </a:xfrm>
          <a:prstGeom prst="rect">
            <a:avLst/>
          </a:prstGeom>
          <a:solidFill>
            <a:srgbClr val="71A6C7"/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Footer </a:t>
            </a:r>
            <a:r>
              <a:rPr lang="ko-KR" altLang="en-US" sz="738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생략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D932E4F8-F231-4CB0-B7BA-F2D6F5C5E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D836E7A-E351-4E2A-B69B-ED2154602E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B44925D-9EF7-4C08-9CEF-A424151DBF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71922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_Stil Page*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martphone">
            <a:extLst>
              <a:ext uri="{FF2B5EF4-FFF2-40B4-BE49-F238E27FC236}">
                <a16:creationId xmlns:a16="http://schemas.microsoft.com/office/drawing/2014/main" id="{46013575-997B-4D9A-9AEF-D88E746BD0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3989" y="822325"/>
            <a:ext cx="2890605" cy="5665586"/>
            <a:chOff x="9165945" y="1228296"/>
            <a:chExt cx="2479208" cy="4859248"/>
          </a:xfrm>
        </p:grpSpPr>
        <p:sp>
          <p:nvSpPr>
            <p:cNvPr id="11" name="Case">
              <a:extLst>
                <a:ext uri="{FF2B5EF4-FFF2-40B4-BE49-F238E27FC236}">
                  <a16:creationId xmlns:a16="http://schemas.microsoft.com/office/drawing/2014/main" id="{2E914031-B0FD-45A5-BA23-BE7CC3E3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41FD053A-3974-4E16-9CBB-68405675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" name="Camera">
              <a:extLst>
                <a:ext uri="{FF2B5EF4-FFF2-40B4-BE49-F238E27FC236}">
                  <a16:creationId xmlns:a16="http://schemas.microsoft.com/office/drawing/2014/main" id="{AD158FEC-9CB4-43D0-B704-D6CDA30213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Speaker">
              <a:extLst>
                <a:ext uri="{FF2B5EF4-FFF2-40B4-BE49-F238E27FC236}">
                  <a16:creationId xmlns:a16="http://schemas.microsoft.com/office/drawing/2014/main" id="{D4D19E52-BDB6-43D8-9A08-AC08F0691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Display">
              <a:extLst>
                <a:ext uri="{FF2B5EF4-FFF2-40B4-BE49-F238E27FC236}">
                  <a16:creationId xmlns:a16="http://schemas.microsoft.com/office/drawing/2014/main" id="{C6576FCC-6641-42FC-A511-9735C6ACA5AE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826EB-6163-43A8-B0A9-AE9463F06D2C}"/>
              </a:ext>
            </a:extLst>
          </p:cNvPr>
          <p:cNvSpPr/>
          <p:nvPr userDrawn="1"/>
        </p:nvSpPr>
        <p:spPr>
          <a:xfrm>
            <a:off x="4466623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6260D9-709B-4826-9334-3708CCEAE69B}"/>
              </a:ext>
            </a:extLst>
          </p:cNvPr>
          <p:cNvGrpSpPr/>
          <p:nvPr userDrawn="1"/>
        </p:nvGrpSpPr>
        <p:grpSpPr>
          <a:xfrm>
            <a:off x="792927" y="1305527"/>
            <a:ext cx="2663982" cy="345206"/>
            <a:chOff x="731933" y="1305527"/>
            <a:chExt cx="2459060" cy="3452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8CEE12-6D3A-4BDA-BB71-DF189A0B1B5D}"/>
                </a:ext>
              </a:extLst>
            </p:cNvPr>
            <p:cNvSpPr/>
            <p:nvPr userDrawn="1"/>
          </p:nvSpPr>
          <p:spPr>
            <a:xfrm>
              <a:off x="731933" y="1305527"/>
              <a:ext cx="2459060" cy="34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Menu">
              <a:extLst>
                <a:ext uri="{FF2B5EF4-FFF2-40B4-BE49-F238E27FC236}">
                  <a16:creationId xmlns:a16="http://schemas.microsoft.com/office/drawing/2014/main" id="{AC09A564-FA76-4644-8163-340BC3FE442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916961" y="1407223"/>
              <a:ext cx="206642" cy="14181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1AD1-52D1-4876-BFBB-F0069274F9D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27330AC-74AC-4D94-B7ED-47292801D762}"/>
              </a:ext>
            </a:extLst>
          </p:cNvPr>
          <p:cNvGrpSpPr/>
          <p:nvPr userDrawn="1"/>
        </p:nvGrpSpPr>
        <p:grpSpPr>
          <a:xfrm>
            <a:off x="4466622" y="1305527"/>
            <a:ext cx="2663982" cy="345206"/>
            <a:chOff x="731933" y="1305527"/>
            <a:chExt cx="2459060" cy="34520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84610D2-7062-4555-A2AE-60F8191FBB94}"/>
                </a:ext>
              </a:extLst>
            </p:cNvPr>
            <p:cNvSpPr/>
            <p:nvPr userDrawn="1"/>
          </p:nvSpPr>
          <p:spPr>
            <a:xfrm>
              <a:off x="731933" y="1305527"/>
              <a:ext cx="2459060" cy="34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Menu">
              <a:extLst>
                <a:ext uri="{FF2B5EF4-FFF2-40B4-BE49-F238E27FC236}">
                  <a16:creationId xmlns:a16="http://schemas.microsoft.com/office/drawing/2014/main" id="{1B2095BC-FDC4-4FB3-B997-8207A6FCB78A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916961" y="1407223"/>
              <a:ext cx="206642" cy="14181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0" name="텍스트 개체 틀 2">
            <a:extLst>
              <a:ext uri="{FF2B5EF4-FFF2-40B4-BE49-F238E27FC236}">
                <a16:creationId xmlns:a16="http://schemas.microsoft.com/office/drawing/2014/main" id="{8EF2AD1B-DAA7-4CB0-8D0F-290C3E894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601AB088-FAB1-4386-881C-88C59AB5AA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0600047A-0347-4245-B1AD-FC74F8F02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353577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_Sti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martphone">
            <a:extLst>
              <a:ext uri="{FF2B5EF4-FFF2-40B4-BE49-F238E27FC236}">
                <a16:creationId xmlns:a16="http://schemas.microsoft.com/office/drawing/2014/main" id="{671A8C4C-8394-4C83-AE00-93BBE5D0B13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78939" y="822325"/>
            <a:ext cx="2890605" cy="5665586"/>
            <a:chOff x="9165945" y="1228296"/>
            <a:chExt cx="2479208" cy="4859248"/>
          </a:xfrm>
        </p:grpSpPr>
        <p:sp>
          <p:nvSpPr>
            <p:cNvPr id="5" name="Case">
              <a:extLst>
                <a:ext uri="{FF2B5EF4-FFF2-40B4-BE49-F238E27FC236}">
                  <a16:creationId xmlns:a16="http://schemas.microsoft.com/office/drawing/2014/main" id="{75A25FE0-90FD-49EB-9A00-7512ABDE94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6" name="Button">
              <a:extLst>
                <a:ext uri="{FF2B5EF4-FFF2-40B4-BE49-F238E27FC236}">
                  <a16:creationId xmlns:a16="http://schemas.microsoft.com/office/drawing/2014/main" id="{16E8A8D0-B2A6-4DEF-8668-1923901819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7" name="Camera">
              <a:extLst>
                <a:ext uri="{FF2B5EF4-FFF2-40B4-BE49-F238E27FC236}">
                  <a16:creationId xmlns:a16="http://schemas.microsoft.com/office/drawing/2014/main" id="{A145AF9F-FC7E-48FD-BD80-B4E0A6F59FD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8" name="Speaker">
              <a:extLst>
                <a:ext uri="{FF2B5EF4-FFF2-40B4-BE49-F238E27FC236}">
                  <a16:creationId xmlns:a16="http://schemas.microsoft.com/office/drawing/2014/main" id="{E9910B37-3E1D-4424-8CD5-6150D731E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9" name="Display">
              <a:extLst>
                <a:ext uri="{FF2B5EF4-FFF2-40B4-BE49-F238E27FC236}">
                  <a16:creationId xmlns:a16="http://schemas.microsoft.com/office/drawing/2014/main" id="{7C0955F9-2621-4DF9-89E7-350249EB808F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" name="Smartphone">
            <a:extLst>
              <a:ext uri="{FF2B5EF4-FFF2-40B4-BE49-F238E27FC236}">
                <a16:creationId xmlns:a16="http://schemas.microsoft.com/office/drawing/2014/main" id="{46013575-997B-4D9A-9AEF-D88E746BD0D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3989" y="822325"/>
            <a:ext cx="2890605" cy="5665586"/>
            <a:chOff x="9165945" y="1228296"/>
            <a:chExt cx="2479208" cy="4859248"/>
          </a:xfrm>
        </p:grpSpPr>
        <p:sp>
          <p:nvSpPr>
            <p:cNvPr id="11" name="Case">
              <a:extLst>
                <a:ext uri="{FF2B5EF4-FFF2-40B4-BE49-F238E27FC236}">
                  <a16:creationId xmlns:a16="http://schemas.microsoft.com/office/drawing/2014/main" id="{2E914031-B0FD-45A5-BA23-BE7CC3E3E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2" name="Button">
              <a:extLst>
                <a:ext uri="{FF2B5EF4-FFF2-40B4-BE49-F238E27FC236}">
                  <a16:creationId xmlns:a16="http://schemas.microsoft.com/office/drawing/2014/main" id="{41FD053A-3974-4E16-9CBB-6840567560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3" name="Camera">
              <a:extLst>
                <a:ext uri="{FF2B5EF4-FFF2-40B4-BE49-F238E27FC236}">
                  <a16:creationId xmlns:a16="http://schemas.microsoft.com/office/drawing/2014/main" id="{AD158FEC-9CB4-43D0-B704-D6CDA302133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4" name="Speaker">
              <a:extLst>
                <a:ext uri="{FF2B5EF4-FFF2-40B4-BE49-F238E27FC236}">
                  <a16:creationId xmlns:a16="http://schemas.microsoft.com/office/drawing/2014/main" id="{D4D19E52-BDB6-43D8-9A08-AC08F0691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62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5" name="Display">
              <a:extLst>
                <a:ext uri="{FF2B5EF4-FFF2-40B4-BE49-F238E27FC236}">
                  <a16:creationId xmlns:a16="http://schemas.microsoft.com/office/drawing/2014/main" id="{C6576FCC-6641-42FC-A511-9735C6ACA5AE}"/>
                </a:ext>
              </a:extLst>
            </p:cNvPr>
            <p:cNvSpPr/>
            <p:nvPr userDrawn="1"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3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2B826EB-6163-43A8-B0A9-AE9463F06D2C}"/>
              </a:ext>
            </a:extLst>
          </p:cNvPr>
          <p:cNvSpPr/>
          <p:nvPr userDrawn="1"/>
        </p:nvSpPr>
        <p:spPr>
          <a:xfrm>
            <a:off x="4466623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Footer Area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B6260D9-709B-4826-9334-3708CCEAE69B}"/>
              </a:ext>
            </a:extLst>
          </p:cNvPr>
          <p:cNvGrpSpPr/>
          <p:nvPr userDrawn="1"/>
        </p:nvGrpSpPr>
        <p:grpSpPr>
          <a:xfrm>
            <a:off x="792927" y="1305527"/>
            <a:ext cx="2663982" cy="345206"/>
            <a:chOff x="731933" y="1305527"/>
            <a:chExt cx="2459060" cy="3452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8CEE12-6D3A-4BDA-BB71-DF189A0B1B5D}"/>
                </a:ext>
              </a:extLst>
            </p:cNvPr>
            <p:cNvSpPr/>
            <p:nvPr userDrawn="1"/>
          </p:nvSpPr>
          <p:spPr>
            <a:xfrm>
              <a:off x="731933" y="1305527"/>
              <a:ext cx="2459060" cy="345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Menu">
              <a:extLst>
                <a:ext uri="{FF2B5EF4-FFF2-40B4-BE49-F238E27FC236}">
                  <a16:creationId xmlns:a16="http://schemas.microsoft.com/office/drawing/2014/main" id="{AC09A564-FA76-4644-8163-340BC3FE442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2916961" y="1407223"/>
              <a:ext cx="206642" cy="14181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1E1AD1-52D1-4876-BFBB-F0069274F9DA}"/>
              </a:ext>
            </a:extLst>
          </p:cNvPr>
          <p:cNvSpPr/>
          <p:nvPr userDrawn="1"/>
        </p:nvSpPr>
        <p:spPr>
          <a:xfrm>
            <a:off x="791572" y="583275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 ▼ ▼ 옆 화면에서 계속 ▼ ▼ 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31C236-C55F-4DC8-82FD-5AB5FF28D78B}"/>
              </a:ext>
            </a:extLst>
          </p:cNvPr>
          <p:cNvSpPr/>
          <p:nvPr userDrawn="1"/>
        </p:nvSpPr>
        <p:spPr>
          <a:xfrm>
            <a:off x="4466623" y="1313326"/>
            <a:ext cx="2665337" cy="2098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▲ ▲ ▲ 옆 화면에서 계속 ▲ ▲ ▲</a:t>
            </a:r>
          </a:p>
        </p:txBody>
      </p: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4062F878-D009-4DEC-8647-603CC48E1B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992" y="377372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7D1EBB39-29C4-4406-A720-AE7C31CEE8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8992" y="192405"/>
            <a:ext cx="4154008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FC2CF257-DBA7-4E46-8FE7-FF1D3B4F2B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4550" y="192405"/>
            <a:ext cx="1992630" cy="1857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텍스트 스타일</a:t>
            </a:r>
          </a:p>
        </p:txBody>
      </p:sp>
    </p:spTree>
    <p:extLst>
      <p:ext uri="{BB962C8B-B14F-4D97-AF65-F5344CB8AC3E}">
        <p14:creationId xmlns:p14="http://schemas.microsoft.com/office/powerpoint/2010/main" val="200191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8EAB97E-EFC1-459A-B662-9A62DC11C7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54709629"/>
              </p:ext>
            </p:extLst>
          </p:nvPr>
        </p:nvGraphicFramePr>
        <p:xfrm>
          <a:off x="115888" y="190864"/>
          <a:ext cx="9694863" cy="373064"/>
        </p:xfrm>
        <a:graphic>
          <a:graphicData uri="http://schemas.openxmlformats.org/drawingml/2006/table">
            <a:tbl>
              <a:tblPr/>
              <a:tblGrid>
                <a:gridCol w="677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5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7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6531"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프로그램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ID</a:t>
                      </a: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Writer</a:t>
                      </a: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이종일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31"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화면명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CC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Slide No.</a:t>
                      </a: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9375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2023-02-24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2400" marR="32400" marT="32306" marB="323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749">
            <a:extLst>
              <a:ext uri="{FF2B5EF4-FFF2-40B4-BE49-F238E27FC236}">
                <a16:creationId xmlns:a16="http://schemas.microsoft.com/office/drawing/2014/main" id="{7EE037B5-B381-4C07-99D1-7136A545FC4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9538" y="695325"/>
            <a:ext cx="7734300" cy="589280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en-US" sz="9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750">
            <a:extLst>
              <a:ext uri="{FF2B5EF4-FFF2-40B4-BE49-F238E27FC236}">
                <a16:creationId xmlns:a16="http://schemas.microsoft.com/office/drawing/2014/main" id="{9A8863F3-8A8C-4534-940D-9FFC926AF2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00988" y="695325"/>
            <a:ext cx="1908175" cy="5892800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ko-KR" altLang="ko-KR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760">
            <a:extLst>
              <a:ext uri="{FF2B5EF4-FFF2-40B4-BE49-F238E27FC236}">
                <a16:creationId xmlns:a16="http://schemas.microsoft.com/office/drawing/2014/main" id="{EC6D33EE-B989-4295-B750-344F2A2AFAC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00988" y="692150"/>
            <a:ext cx="1908175" cy="1984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Description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27A1289C-C1D5-43A3-BA29-22CCBB041509}"/>
              </a:ext>
            </a:extLst>
          </p:cNvPr>
          <p:cNvSpPr>
            <a:spLocks noGrp="1" noChangeArrowheads="1"/>
          </p:cNvSpPr>
          <p:nvPr userDrawn="1"/>
        </p:nvSpPr>
        <p:spPr>
          <a:xfrm>
            <a:off x="5946931" y="364120"/>
            <a:ext cx="1246691" cy="21748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638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276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14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5528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81910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8292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74674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71056" algn="l" defTabSz="992764" rtl="0" eaLnBrk="1" latinLnBrk="1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795C70-1890-4131-BE2C-2CE47EC64264}" type="slidenum">
              <a:rPr kumimoji="0" lang="en-US" altLang="ko-KR" sz="80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l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kumimoji="0" lang="en-US" altLang="ko-KR" sz="80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AD7BCD-E4F7-483F-BAD6-06D9E35A127D}"/>
              </a:ext>
            </a:extLst>
          </p:cNvPr>
          <p:cNvSpPr txBox="1"/>
          <p:nvPr userDrawn="1"/>
        </p:nvSpPr>
        <p:spPr bwMode="auto">
          <a:xfrm>
            <a:off x="821392" y="6561665"/>
            <a:ext cx="3288681" cy="3103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50800" tIns="50800" rIns="50800" bIns="50800" spcCol="38100" anchor="ctr">
            <a:spAutoFit/>
          </a:bodyPr>
          <a:lstStyle>
            <a:defPPr>
              <a:defRPr lang="ko-KR"/>
            </a:defPPr>
            <a:lvl1pPr algn="l" defTabSz="409575" rtl="0" fontAlgn="base" latinLnBrk="1">
              <a:spcBef>
                <a:spcPct val="0"/>
              </a:spcBef>
              <a:spcAft>
                <a:spcPct val="0"/>
              </a:spcAft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1pPr>
            <a:lvl2pPr marL="457200" indent="-296863" algn="l" defTabSz="409575" rtl="0" fontAlgn="base" latinLnBrk="1">
              <a:spcBef>
                <a:spcPct val="0"/>
              </a:spcBef>
              <a:spcAft>
                <a:spcPct val="0"/>
              </a:spcAft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2pPr>
            <a:lvl3pPr marL="914400" indent="-593725" algn="l" defTabSz="409575" rtl="0" fontAlgn="base" latinLnBrk="1">
              <a:spcBef>
                <a:spcPct val="0"/>
              </a:spcBef>
              <a:spcAft>
                <a:spcPct val="0"/>
              </a:spcAft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3pPr>
            <a:lvl4pPr marL="1371600" indent="-890588" algn="l" defTabSz="409575" rtl="0" fontAlgn="base" latinLnBrk="1">
              <a:spcBef>
                <a:spcPct val="0"/>
              </a:spcBef>
              <a:spcAft>
                <a:spcPct val="0"/>
              </a:spcAft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4pPr>
            <a:lvl5pPr marL="1828800" indent="-1187450" algn="l" defTabSz="409575" rtl="0" fontAlgn="base" latinLnBrk="1">
              <a:spcBef>
                <a:spcPct val="0"/>
              </a:spcBef>
              <a:spcAft>
                <a:spcPct val="0"/>
              </a:spcAft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5pPr>
            <a:lvl6pPr marL="2286000" algn="l" defTabSz="914400" rtl="0" eaLnBrk="1" latinLnBrk="1" hangingPunct="1"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6pPr>
            <a:lvl7pPr marL="2743200" algn="l" defTabSz="914400" rtl="0" eaLnBrk="1" latinLnBrk="1" hangingPunct="1"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7pPr>
            <a:lvl8pPr marL="3200400" algn="l" defTabSz="914400" rtl="0" eaLnBrk="1" latinLnBrk="1" hangingPunct="1"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8pPr>
            <a:lvl9pPr marL="3657600" algn="l" defTabSz="914400" rtl="0" eaLnBrk="1" latinLnBrk="1" hangingPunct="1">
              <a:defRPr kumimoji="1" sz="2500" kern="1200">
                <a:solidFill>
                  <a:srgbClr val="535353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  <a:sym typeface="Gill Sans Light"/>
              </a:defRPr>
            </a:lvl9pPr>
          </a:lstStyle>
          <a:p>
            <a:pPr defTabSz="41075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lang="ko-KR" altLang="en-US"/>
            </a:pPr>
            <a:r>
              <a:rPr kumimoji="0" lang="en-US" altLang="ko-KR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| </a:t>
            </a:r>
            <a:r>
              <a:rPr kumimoji="0" lang="en-US" altLang="ko-KR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LX</a:t>
            </a:r>
            <a:r>
              <a:rPr kumimoji="0" lang="ko-KR" altLang="en-US" sz="9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하우시스</a:t>
            </a:r>
            <a:r>
              <a:rPr kumimoji="0" lang="ko-KR" alt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품질혁신지원시스템</a:t>
            </a:r>
            <a:endParaRPr kumimoji="0" lang="en-US" altLang="ko-KR" sz="900" kern="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200397" y="6648629"/>
            <a:ext cx="603903" cy="1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  <p:sldLayoutId id="2147484133" r:id="rId15"/>
    <p:sldLayoutId id="2147484134" r:id="rId16"/>
    <p:sldLayoutId id="2147484135" r:id="rId17"/>
  </p:sldLayoutIdLst>
  <p:hf sldNum="0"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800" kern="120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673923B-4EFA-45DA-977D-A372FA2EF120}"/>
              </a:ext>
            </a:extLst>
          </p:cNvPr>
          <p:cNvCxnSpPr>
            <a:cxnSpLocks/>
          </p:cNvCxnSpPr>
          <p:nvPr userDrawn="1"/>
        </p:nvCxnSpPr>
        <p:spPr>
          <a:xfrm>
            <a:off x="272480" y="6556855"/>
            <a:ext cx="943032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B6D4146-874C-4B93-B797-2D7D29A85895}"/>
              </a:ext>
            </a:extLst>
          </p:cNvPr>
          <p:cNvSpPr txBox="1">
            <a:spLocks/>
          </p:cNvSpPr>
          <p:nvPr userDrawn="1"/>
        </p:nvSpPr>
        <p:spPr>
          <a:xfrm>
            <a:off x="4581525" y="6558409"/>
            <a:ext cx="742950" cy="317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A900B5-881A-4945-A46B-44E5BA1D0F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40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083" r:id="rId2"/>
    <p:sldLayoutId id="2147484112" r:id="rId3"/>
    <p:sldLayoutId id="2147484114" r:id="rId4"/>
    <p:sldLayoutId id="2147484102" r:id="rId5"/>
    <p:sldLayoutId id="2147484103" r:id="rId6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image" Target="../media/image25.em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33.em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emf"/><Relationship Id="rId5" Type="http://schemas.openxmlformats.org/officeDocument/2006/relationships/image" Target="../media/image22.emf"/><Relationship Id="rId4" Type="http://schemas.openxmlformats.org/officeDocument/2006/relationships/image" Target="../media/image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emf"/><Relationship Id="rId4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22.emf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2.emf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.emf"/><Relationship Id="rId10" Type="http://schemas.openxmlformats.org/officeDocument/2006/relationships/image" Target="../media/image24.w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7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44.emf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5.emf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7.emf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image" Target="../media/image46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48.emf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40.emf"/><Relationship Id="rId4" Type="http://schemas.openxmlformats.org/officeDocument/2006/relationships/image" Target="../media/image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image" Target="../media/image40.emf"/><Relationship Id="rId4" Type="http://schemas.openxmlformats.org/officeDocument/2006/relationships/image" Target="../media/image5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5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6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82.emf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80.wmf"/><Relationship Id="rId10" Type="http://schemas.openxmlformats.org/officeDocument/2006/relationships/image" Target="../media/image32.wmf"/><Relationship Id="rId4" Type="http://schemas.openxmlformats.org/officeDocument/2006/relationships/oleObject" Target="../embeddings/oleObject17.bin"/><Relationship Id="rId9" Type="http://schemas.openxmlformats.org/officeDocument/2006/relationships/oleObject" Target="../embeddings/oleObject2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9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90146"/>
              </p:ext>
            </p:extLst>
          </p:nvPr>
        </p:nvGraphicFramePr>
        <p:xfrm>
          <a:off x="3697380" y="4899253"/>
          <a:ext cx="5761101" cy="881761"/>
        </p:xfrm>
        <a:graphic>
          <a:graphicData uri="http://schemas.openxmlformats.org/drawingml/2006/table">
            <a:tbl>
              <a:tblPr/>
              <a:tblGrid>
                <a:gridCol w="114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5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0472"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프로젝트명</a:t>
                      </a:r>
                      <a:endParaRPr lang="ko-KR" altLang="en-US" sz="1000" kern="0" spc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LX</a:t>
                      </a:r>
                      <a:r>
                        <a:rPr lang="ko-KR" altLang="en-US" sz="1000" kern="0" spc="0" baseline="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하우시스</a:t>
                      </a:r>
                      <a:r>
                        <a:rPr lang="ko-KR" altLang="en-US" sz="1000" kern="0" spc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 품질혁신지원시스템</a:t>
                      </a:r>
                      <a:endParaRPr lang="ko-KR" altLang="en-US" sz="1000" kern="0" spc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472"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프로젝트 코드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20230074</a:t>
                      </a:r>
                      <a:endParaRPr lang="en-US" sz="1000" kern="0" spc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단계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설계 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472"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이종일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Ver. </a:t>
                      </a:r>
                      <a:r>
                        <a:rPr lang="en-US" sz="1000" kern="0" spc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1.6</a:t>
                      </a:r>
                      <a:endParaRPr lang="en-US" sz="1000" kern="0" spc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345"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승인자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이종일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최종작성일</a:t>
                      </a: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86410" marR="0" indent="-488950" algn="just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baseline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itchFamily="50" charset="-127"/>
                        </a:rPr>
                        <a:t>2023.02.24.</a:t>
                      </a:r>
                      <a:endParaRPr lang="en-US" sz="1000" kern="0" spc="0" baseline="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itchFamily="50" charset="-127"/>
                      </a:endParaRPr>
                    </a:p>
                  </a:txBody>
                  <a:tcPr marL="68580" marR="68580" marT="17653" marB="1765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 Box 68"/>
          <p:cNvSpPr txBox="1">
            <a:spLocks noChangeArrowheads="1"/>
          </p:cNvSpPr>
          <p:nvPr/>
        </p:nvSpPr>
        <p:spPr bwMode="auto">
          <a:xfrm>
            <a:off x="1897641" y="2126289"/>
            <a:ext cx="75608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r"/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설계서</a:t>
            </a:r>
          </a:p>
        </p:txBody>
      </p:sp>
      <p:sp>
        <p:nvSpPr>
          <p:cNvPr id="9" name="Rectangle 64"/>
          <p:cNvSpPr>
            <a:spLocks noChangeArrowheads="1"/>
          </p:cNvSpPr>
          <p:nvPr/>
        </p:nvSpPr>
        <p:spPr bwMode="auto">
          <a:xfrm>
            <a:off x="5934231" y="2803272"/>
            <a:ext cx="3524250" cy="3205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61" tIns="44437" rIns="90461" bIns="44437">
            <a:spAutoFit/>
          </a:bodyPr>
          <a:lstStyle/>
          <a:p>
            <a:pPr algn="r">
              <a:spcBef>
                <a:spcPct val="20000"/>
              </a:spcBef>
            </a:pPr>
            <a:r>
              <a:rPr lang="ko-KR" altLang="en-US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문서번호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5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20230074_F03</a:t>
            </a:r>
            <a:endParaRPr lang="en-US" altLang="ko-KR" sz="1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708326" y="2005917"/>
            <a:ext cx="88238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391064" y="1469064"/>
            <a:ext cx="990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LX</a:t>
            </a:r>
            <a:r>
              <a:rPr lang="ko-KR" altLang="en-US" sz="2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하우시스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품질혁신지원시스템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22131" y="817546"/>
            <a:ext cx="5203827" cy="5643637"/>
            <a:chOff x="1422131" y="817546"/>
            <a:chExt cx="5203827" cy="564363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131" y="817546"/>
              <a:ext cx="5203827" cy="564363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633" y="1258062"/>
              <a:ext cx="3352880" cy="145191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KPI&gt;6σ</a:t>
            </a:r>
            <a:r>
              <a:rPr lang="ko-KR" altLang="en-US" dirty="0">
                <a:solidFill>
                  <a:srgbClr val="000000"/>
                </a:solidFill>
              </a:rPr>
              <a:t>인재 현황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PG-F-PK-001-02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95997"/>
              </p:ext>
            </p:extLst>
          </p:nvPr>
        </p:nvGraphicFramePr>
        <p:xfrm>
          <a:off x="7897091" y="888121"/>
          <a:ext cx="1913780" cy="4684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조직에 따른 인재 현황 확인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마곡연구소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복수선택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관리자에서 지정한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트리구조로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육성대상조직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외 인원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인원 및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인증율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선택 시 상세보기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관리자권한 전체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소속 부서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상세보기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품질인증 단계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GB-&gt;MGB-&gt;BB-&gt;MBB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상위단계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 경우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하위단계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인증 포함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인원수 클릭 시 사용자는 자기 소속팀에 대해만 보도록 구성</a:t>
                      </a: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사업부</a:t>
                      </a: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담당은 자기 </a:t>
                      </a:r>
                      <a:r>
                        <a:rPr lang="ko-KR" altLang="en-US" sz="700" b="0" dirty="0" err="1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하위팀을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다보도록 구성</a:t>
                      </a:r>
                      <a:endParaRPr lang="en-US" altLang="ko-KR" sz="700" b="0" dirty="0">
                        <a:solidFill>
                          <a:srgbClr val="7030A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246049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398622" y="183388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375262" y="34248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50562" y="34248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676442" y="560414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301875" y="2559050"/>
            <a:ext cx="85725" cy="73025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301875" y="2717800"/>
            <a:ext cx="85725" cy="73025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6997485" y="4076055"/>
            <a:ext cx="1061633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품질인증단계에서</a:t>
            </a:r>
            <a:endParaRPr lang="en-US" altLang="ko-KR" b="1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MGB</a:t>
            </a:r>
            <a:r>
              <a:rPr kumimoji="1" lang="ko-KR" altLang="en-US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는 별도임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--&gt;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전달 완료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!!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1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85415" y="934630"/>
            <a:ext cx="6708682" cy="5284159"/>
            <a:chOff x="585415" y="934630"/>
            <a:chExt cx="6708682" cy="5284159"/>
          </a:xfrm>
        </p:grpSpPr>
        <p:grpSp>
          <p:nvGrpSpPr>
            <p:cNvPr id="10" name="그룹 9"/>
            <p:cNvGrpSpPr/>
            <p:nvPr/>
          </p:nvGrpSpPr>
          <p:grpSpPr>
            <a:xfrm>
              <a:off x="585415" y="934630"/>
              <a:ext cx="6708682" cy="5284159"/>
              <a:chOff x="585415" y="934630"/>
              <a:chExt cx="6708682" cy="5284159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5415" y="934630"/>
                <a:ext cx="6708682" cy="528415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8627" y="2224311"/>
                <a:ext cx="5068447" cy="366956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5308601" y="3077882"/>
                <a:ext cx="161924" cy="1510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</a:pPr>
                <a:r>
                  <a:rPr lang="ko-KR" altLang="en-US" sz="5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통계</a:t>
                </a:r>
                <a:endParaRPr lang="en-US" altLang="ko-KR" sz="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80000"/>
                  </a:lnSpc>
                  <a:spcBef>
                    <a:spcPts val="0"/>
                  </a:spcBef>
                </a:pPr>
                <a:r>
                  <a:rPr lang="en-US" altLang="ko-KR" sz="5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test</a:t>
                </a:r>
                <a:endParaRPr lang="ko-KR" altLang="en-US" sz="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870" y="1493960"/>
              <a:ext cx="4376817" cy="189531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KPI&gt;6σ</a:t>
            </a:r>
            <a:r>
              <a:rPr lang="ko-KR" altLang="en-US" dirty="0">
                <a:solidFill>
                  <a:srgbClr val="000000"/>
                </a:solidFill>
              </a:rPr>
              <a:t>인재 현황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PG-F-PK-001-02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99623"/>
              </p:ext>
            </p:extLst>
          </p:nvPr>
        </p:nvGraphicFramePr>
        <p:xfrm>
          <a:off x="7897091" y="888121"/>
          <a:ext cx="1913780" cy="240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조직에 따른 인재 현황 확인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인사정보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코드에 따라 적용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개인별 품질인증 단계별 현황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84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Paper Test-&gt; </a:t>
                      </a: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endParaRPr lang="en-US" altLang="ko-KR" sz="700" b="0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7208714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883030" y="227965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37388" y="383547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914126" y="527595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993786" y="510503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95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1856836"/>
              </p:ext>
            </p:extLst>
          </p:nvPr>
        </p:nvGraphicFramePr>
        <p:xfrm>
          <a:off x="701580" y="901367"/>
          <a:ext cx="6415500" cy="5329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2" name="Image" r:id="rId3" imgW="16329960" imgH="13599720" progId="Photoshop.Image.13">
                  <p:embed/>
                </p:oleObj>
              </mc:Choice>
              <mc:Fallback>
                <p:oleObj name="Image" r:id="rId3" imgW="16329960" imgH="13599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580" y="901367"/>
                        <a:ext cx="6415500" cy="5329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KPI&gt;6σ</a:t>
            </a:r>
            <a:r>
              <a:rPr lang="ko-KR" altLang="en-US" dirty="0">
                <a:solidFill>
                  <a:srgbClr val="000000"/>
                </a:solidFill>
              </a:rPr>
              <a:t>인재 현황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PG-F-PK-001-02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926716"/>
              </p:ext>
            </p:extLst>
          </p:nvPr>
        </p:nvGraphicFramePr>
        <p:xfrm>
          <a:off x="7897091" y="888121"/>
          <a:ext cx="1913780" cy="203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조직에 따른 인재 현황 확인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검색 후 다중 선택 가능한지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다중으로 선택하여 조회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조직검색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공통으로 사용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 조직 검색은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radio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버튼으로 변경가능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트리구조의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선택된 조직의 정보 리스트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935745" y="342646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23870" y="40755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782081" y="511810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7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79" y="888121"/>
            <a:ext cx="6471011" cy="534283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KPI&gt;6σ</a:t>
            </a:r>
            <a:r>
              <a:rPr lang="ko-KR" altLang="en-US" dirty="0">
                <a:solidFill>
                  <a:srgbClr val="000000"/>
                </a:solidFill>
              </a:rPr>
              <a:t>인재 현황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PG-F-PK-001-02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68691"/>
              </p:ext>
            </p:extLst>
          </p:nvPr>
        </p:nvGraphicFramePr>
        <p:xfrm>
          <a:off x="7897091" y="888121"/>
          <a:ext cx="1913780" cy="203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조직에 따른 인재 현황 확인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검색 후 다중 선택 가능한지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다중으로 선택하여 조회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직책검색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공통으로 사용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단일 조직 검색은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radio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버튼으로 변경가능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정보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시 선택된 직책 정보 리스트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935745" y="342646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23870" y="40755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782081" y="511810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5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58670" y="855647"/>
            <a:ext cx="5039333" cy="5465240"/>
            <a:chOff x="1458670" y="855647"/>
            <a:chExt cx="5039333" cy="546524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8670" y="855647"/>
              <a:ext cx="5039333" cy="546524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971" y="1276475"/>
              <a:ext cx="3257628" cy="141066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 smtClean="0">
                <a:solidFill>
                  <a:srgbClr val="000000"/>
                </a:solidFill>
              </a:rPr>
              <a:t>KPI&gt;</a:t>
            </a:r>
            <a:r>
              <a:rPr lang="ko-KR" altLang="en-US" dirty="0" smtClean="0">
                <a:solidFill>
                  <a:srgbClr val="000000"/>
                </a:solidFill>
              </a:rPr>
              <a:t>팀장</a:t>
            </a:r>
            <a:r>
              <a:rPr lang="en-US" altLang="ko-KR" dirty="0" smtClean="0">
                <a:solidFill>
                  <a:srgbClr val="000000"/>
                </a:solidFill>
              </a:rPr>
              <a:t>MBB</a:t>
            </a:r>
            <a:r>
              <a:rPr lang="ko-KR" altLang="en-US" dirty="0" smtClean="0">
                <a:solidFill>
                  <a:srgbClr val="000000"/>
                </a:solidFill>
              </a:rPr>
              <a:t>현황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UI-F-PK-001-03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PG-F-PK-001-03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22834"/>
              </p:ext>
            </p:extLst>
          </p:nvPr>
        </p:nvGraphicFramePr>
        <p:xfrm>
          <a:off x="7897091" y="888121"/>
          <a:ext cx="1913780" cy="4968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팀장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확인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현황과 동일한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관리자에서 지정한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트리구조로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육성대상조직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외 인원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인원 및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인증율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선택 시 상세보기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관리자권한 전체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 소속 부서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상세보기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품질인증 단계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GB-&gt;MGB-&gt;BB-&gt;MBB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상위단계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 경우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하위단계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인증 포함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인원수 클릭 시 사용자는 자기 소속팀에 대해만 보도록 구성</a:t>
                      </a: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사업부</a:t>
                      </a:r>
                      <a:r>
                        <a:rPr lang="en-US" altLang="ko-KR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담당은 자기 </a:t>
                      </a:r>
                      <a:r>
                        <a:rPr lang="ko-KR" altLang="en-US" sz="700" b="0" dirty="0" err="1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하위팀을</a:t>
                      </a:r>
                      <a:r>
                        <a:rPr lang="ko-KR" altLang="en-US" sz="700" b="0" dirty="0" smtClean="0">
                          <a:solidFill>
                            <a:srgbClr val="7030A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다보도록 구성</a:t>
                      </a:r>
                      <a:endParaRPr lang="en-US" altLang="ko-KR" sz="700" b="0" dirty="0">
                        <a:solidFill>
                          <a:srgbClr val="7030A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06804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398622" y="183388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375262" y="34248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50562" y="34248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676442" y="560414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74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94950" y="987270"/>
            <a:ext cx="6622948" cy="5232359"/>
            <a:chOff x="694950" y="987270"/>
            <a:chExt cx="6622948" cy="5232359"/>
          </a:xfrm>
        </p:grpSpPr>
        <p:grpSp>
          <p:nvGrpSpPr>
            <p:cNvPr id="2" name="그룹 1"/>
            <p:cNvGrpSpPr/>
            <p:nvPr/>
          </p:nvGrpSpPr>
          <p:grpSpPr>
            <a:xfrm>
              <a:off x="694950" y="987270"/>
              <a:ext cx="6622948" cy="5232359"/>
              <a:chOff x="694950" y="987270"/>
              <a:chExt cx="6622948" cy="5232359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950" y="987270"/>
                <a:ext cx="6622948" cy="5232359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1552" y="2252250"/>
                <a:ext cx="5075536" cy="367469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182" y="1549227"/>
              <a:ext cx="4315418" cy="186872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</a:t>
            </a:r>
            <a:r>
              <a:rPr lang="ko-KR" altLang="en-US" dirty="0">
                <a:solidFill>
                  <a:srgbClr val="000000"/>
                </a:solidFill>
              </a:rPr>
              <a:t>팀장</a:t>
            </a:r>
            <a:r>
              <a:rPr lang="en-US" altLang="ko-KR" dirty="0" smtClean="0">
                <a:solidFill>
                  <a:srgbClr val="000000"/>
                </a:solidFill>
              </a:rPr>
              <a:t>MBB</a:t>
            </a:r>
            <a:r>
              <a:rPr lang="ko-KR" altLang="en-US" dirty="0" smtClean="0">
                <a:solidFill>
                  <a:srgbClr val="000000"/>
                </a:solidFill>
              </a:rPr>
              <a:t>현황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UI-F-PK-001-03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PG-F-PK-001-03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48785"/>
              </p:ext>
            </p:extLst>
          </p:nvPr>
        </p:nvGraphicFramePr>
        <p:xfrm>
          <a:off x="7897091" y="888121"/>
          <a:ext cx="1913780" cy="2728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팀장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확인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l-GR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현황과 동일한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인사정보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코드에 따라 적용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개인별 품질인증 단계별 현황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84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직위 삭제</a:t>
                      </a: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직책복수선택</a:t>
                      </a: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레이어팝업</a:t>
                      </a: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5650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025905" y="233680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580263" y="389262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954572" y="516218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136661" y="516218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0989" y="3104076"/>
            <a:ext cx="161924" cy="1510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ko-KR" altLang="en-US" sz="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en-US" altLang="ko-KR" sz="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altLang="ko-KR" sz="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500" b="1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9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36728" y="802307"/>
            <a:ext cx="5296985" cy="5658707"/>
            <a:chOff x="1336728" y="802307"/>
            <a:chExt cx="5296985" cy="565870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728" y="802307"/>
              <a:ext cx="5296985" cy="565870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0626" y="1256472"/>
              <a:ext cx="3404314" cy="147418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 smtClean="0">
                <a:solidFill>
                  <a:srgbClr val="000000"/>
                </a:solidFill>
              </a:rPr>
              <a:t>KPI&gt;MBB</a:t>
            </a:r>
            <a:r>
              <a:rPr lang="ko-KR" altLang="en-US" dirty="0" err="1" smtClean="0">
                <a:solidFill>
                  <a:srgbClr val="000000"/>
                </a:solidFill>
              </a:rPr>
              <a:t>활용현황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PG-F-PK-001-04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87628"/>
              </p:ext>
            </p:extLst>
          </p:nvPr>
        </p:nvGraphicFramePr>
        <p:xfrm>
          <a:off x="7897091" y="888121"/>
          <a:ext cx="1913780" cy="326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중심의 정보 제공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마곡연구소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관리자에서 지정한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트리구조로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활동현황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MBB(</a:t>
                      </a:r>
                      <a:r>
                        <a:rPr lang="en-US" altLang="ko-KR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porcess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owner)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클릭 시 상세정보 확인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다 나오도록 구성</a:t>
                      </a:r>
                      <a:endParaRPr lang="en-US" altLang="ko-KR" sz="700" b="0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312362" y="185113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289002" y="344207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64302" y="344207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753631" y="569040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471706" y="3520440"/>
            <a:ext cx="1473120" cy="65403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MBB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활용율에 포함되는 과제 유형은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6σ Full Process +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 전체로 하고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</a:p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Quick Win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항목에서 삭제한다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461605" y="2514600"/>
            <a:ext cx="1473120" cy="74310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MBB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활용 과제 수행 중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Drop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시 반영 방식</a:t>
            </a:r>
          </a:p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→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단계 이하 진행 과제는 활용율에서 제외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A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단계 이상 진행 과제는 활용율에 그대로 반영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75322" y="776429"/>
            <a:ext cx="3250669" cy="5766738"/>
            <a:chOff x="2375322" y="776429"/>
            <a:chExt cx="3250669" cy="57667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5322" y="776429"/>
              <a:ext cx="3250669" cy="576673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2791" y="1048307"/>
              <a:ext cx="2103359" cy="91083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 smtClean="0">
                <a:solidFill>
                  <a:srgbClr val="000000"/>
                </a:solidFill>
              </a:rPr>
              <a:t>KPI&gt;MBB</a:t>
            </a:r>
            <a:r>
              <a:rPr lang="ko-KR" altLang="en-US" dirty="0" err="1" smtClean="0">
                <a:solidFill>
                  <a:srgbClr val="000000"/>
                </a:solidFill>
              </a:rPr>
              <a:t>활용현황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PG-F-PK-001-04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98196"/>
              </p:ext>
            </p:extLst>
          </p:nvPr>
        </p:nvGraphicFramePr>
        <p:xfrm>
          <a:off x="7897091" y="888121"/>
          <a:ext cx="1913780" cy="2620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조직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중심의 정보 제공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활동 인원에 대한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탭메뉴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선택된 인원에 대한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다수의 과제 수행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서브탭으로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- 23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계획에 맞는 과제 또는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완료되지 않은 과제를 보여줌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시그마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10+ no policy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33080" y="143928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29737" y="159999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867540" y="603922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84780" y="347080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439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7225" y="843217"/>
            <a:ext cx="6623093" cy="5439570"/>
            <a:chOff x="657225" y="843217"/>
            <a:chExt cx="6623093" cy="543957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225" y="843217"/>
              <a:ext cx="6623093" cy="543957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4586" y="1414996"/>
              <a:ext cx="4245153" cy="183829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관리대상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PG-F-PK-001-05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61255"/>
              </p:ext>
            </p:extLst>
          </p:nvPr>
        </p:nvGraphicFramePr>
        <p:xfrm>
          <a:off x="7897091" y="888121"/>
          <a:ext cx="1913780" cy="299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선정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대상관리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탭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조직은 레이어팝업으로 검색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인증현황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사번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직무명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리스트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사번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상세정보화면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레이어팝업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페이지이동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항목전체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6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778640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52482" y="199459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13524" y="262282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75399" y="398489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753631" y="525172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71846" y="415581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9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843217"/>
            <a:ext cx="6610350" cy="547358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관리대상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PG-F-PK-001-05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84009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선정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인재상세정보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팝업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91481" y="24519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5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54">
            <a:extLst>
              <a:ext uri="{FF2B5EF4-FFF2-40B4-BE49-F238E27FC236}">
                <a16:creationId xmlns:a16="http://schemas.microsoft.com/office/drawing/2014/main" id="{9D79A5BA-BC6D-408E-B8E7-1AE375865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843819"/>
              </p:ext>
            </p:extLst>
          </p:nvPr>
        </p:nvGraphicFramePr>
        <p:xfrm>
          <a:off x="304801" y="1656801"/>
          <a:ext cx="9372598" cy="4373352"/>
        </p:xfrm>
        <a:graphic>
          <a:graphicData uri="http://schemas.openxmlformats.org/drawingml/2006/table">
            <a:tbl>
              <a:tblPr/>
              <a:tblGrid>
                <a:gridCol w="568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9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82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7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64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7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변경일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변경사유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변경내용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7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2023.01.26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최초작성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2023.01.30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 리스트 변경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KPI,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활동관리자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추가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2023.02.02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현업담당자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 설계 협의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진행중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2023.02.10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현업담당자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 설계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보완내용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적용 및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구성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2023.02.14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현업담당자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사용자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화면설계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협의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2023.02.24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 관리자 및 인증관리 추가협의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이종일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102"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1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1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68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L="36000" marR="36000" marT="0" marB="1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BD2767-4FF1-40BD-816B-88C8D8279BBF}"/>
              </a:ext>
            </a:extLst>
          </p:cNvPr>
          <p:cNvSpPr txBox="1"/>
          <p:nvPr/>
        </p:nvSpPr>
        <p:spPr>
          <a:xfrm>
            <a:off x="288098" y="1222069"/>
            <a:ext cx="932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 정 이 </a:t>
            </a:r>
            <a:r>
              <a:rPr lang="ko-KR" altLang="en-US" sz="1400" b="1" u="sng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력</a:t>
            </a:r>
            <a:endParaRPr lang="ko-KR" altLang="en-US" sz="1400" b="1" u="sng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289223" y="843214"/>
            <a:ext cx="5403675" cy="5629381"/>
            <a:chOff x="1289223" y="843214"/>
            <a:chExt cx="5403675" cy="56293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9223" y="843214"/>
              <a:ext cx="5403675" cy="562938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0830" y="1297897"/>
              <a:ext cx="3476969" cy="150564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관리대상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PG-F-PK-001-05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595730"/>
              </p:ext>
            </p:extLst>
          </p:nvPr>
        </p:nvGraphicFramePr>
        <p:xfrm>
          <a:off x="7897091" y="888121"/>
          <a:ext cx="1913780" cy="449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선정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 화면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대상연도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조직도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트리구조로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불러오기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부서 선택 시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사원목록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담당도 클릭 시 해당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사원목록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사원목록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 후 선택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목록에 대해 인재 대상 추가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인재 목록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460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/R&amp;D/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외 인재 목록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818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이전페이지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구성됨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317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대상선정이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되면 시스템 사용자 권한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부여 필요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인재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 부서이동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: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부서 실적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 시 확정된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부서를 기반으로 함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 부서는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사원별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이력테이블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559715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292232" y="210123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335570" y="291604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59499" y="38836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872005" y="38931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872005" y="227215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867540" y="26722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007835" y="56394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7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0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7225" y="843217"/>
            <a:ext cx="6623093" cy="5439570"/>
            <a:chOff x="657225" y="843217"/>
            <a:chExt cx="6623093" cy="54395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225" y="843217"/>
              <a:ext cx="6623093" cy="543957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182" y="1407505"/>
              <a:ext cx="4307798" cy="186542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관리대상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PG-F-PK-001-05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97111"/>
              </p:ext>
            </p:extLst>
          </p:nvPr>
        </p:nvGraphicFramePr>
        <p:xfrm>
          <a:off x="7897091" y="888121"/>
          <a:ext cx="1913780" cy="1336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육성대상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선정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동일하게 구성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선정 시 팀장만 선택 가능하도록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 bwMode="auto">
          <a:xfrm>
            <a:off x="1318260" y="2769241"/>
            <a:ext cx="5349240" cy="7391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팀장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MBB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kumimoji="1" lang="ko-KR" altLang="en-US" sz="16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en-US" altLang="ko-KR" sz="1600" b="1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el-GR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6σ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인재 관리 대상 동일한 구성</a:t>
            </a: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73855" y="869369"/>
            <a:ext cx="4991793" cy="5565818"/>
            <a:chOff x="1373855" y="869369"/>
            <a:chExt cx="4991793" cy="556581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3855" y="869369"/>
              <a:ext cx="4991793" cy="556581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0146" y="1279332"/>
              <a:ext cx="3257628" cy="141066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 smtClean="0">
                <a:solidFill>
                  <a:srgbClr val="000000"/>
                </a:solidFill>
              </a:rPr>
              <a:t>)&gt;</a:t>
            </a:r>
            <a:r>
              <a:rPr lang="ko-KR" altLang="en-US" dirty="0" smtClean="0">
                <a:solidFill>
                  <a:srgbClr val="000000"/>
                </a:solidFill>
              </a:rPr>
              <a:t>계획수립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PG-F-PK-001-06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49900"/>
              </p:ext>
            </p:extLst>
          </p:nvPr>
        </p:nvGraphicFramePr>
        <p:xfrm>
          <a:off x="7897091" y="888121"/>
          <a:ext cx="1913780" cy="331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 탭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육성계획 화면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대상연도를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대상연도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시 그 해 연도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계획입력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육성계획 입력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조직별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관리자가 인원수 입력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직전년도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현황을 보여줌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현재일 기준 현황을 보여줌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892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후 합계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자동계산하여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적용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 다운로드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192965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80679" y="17982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215529" y="20395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81389" y="211632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474609" y="373938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402469" y="373938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695219" y="565962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6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374611" y="888121"/>
            <a:ext cx="4983057" cy="5579746"/>
            <a:chOff x="1374611" y="888121"/>
            <a:chExt cx="4983057" cy="557974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611" y="888121"/>
              <a:ext cx="4983057" cy="557974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3006" y="1288223"/>
              <a:ext cx="3257628" cy="141066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품질 </a:t>
            </a:r>
            <a:r>
              <a:rPr lang="en-US" altLang="ko-KR" dirty="0">
                <a:solidFill>
                  <a:srgbClr val="000000"/>
                </a:solidFill>
              </a:rPr>
              <a:t>KPI&gt;KPI</a:t>
            </a:r>
            <a:r>
              <a:rPr lang="ko-KR" altLang="en-US" dirty="0">
                <a:solidFill>
                  <a:srgbClr val="000000"/>
                </a:solidFill>
              </a:rPr>
              <a:t>관리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관리자용</a:t>
            </a:r>
            <a:r>
              <a:rPr lang="en-US" altLang="ko-KR" dirty="0" smtClean="0">
                <a:solidFill>
                  <a:srgbClr val="000000"/>
                </a:solidFill>
              </a:rPr>
              <a:t>)&gt;</a:t>
            </a:r>
            <a:r>
              <a:rPr lang="ko-KR" altLang="en-US" dirty="0" smtClean="0">
                <a:solidFill>
                  <a:srgbClr val="000000"/>
                </a:solidFill>
              </a:rPr>
              <a:t>계획수립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PG-F-PK-001-06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08631"/>
              </p:ext>
            </p:extLst>
          </p:nvPr>
        </p:nvGraphicFramePr>
        <p:xfrm>
          <a:off x="7897091" y="888121"/>
          <a:ext cx="1913780" cy="336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 탭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계획 화면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대상연도를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대상연도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시 그 해 연도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계획입력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활용계획 입력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조직별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관리자가 인원수 입력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현재일 기준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연도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활동현황을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보여줌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화면과 동일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계획대비 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+-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표시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후 합계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자동계산하여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적용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 다운로드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192965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80679" y="17982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215529" y="20395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875996" y="234185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782081" y="369901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695219" y="565962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755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22792" y="974381"/>
            <a:ext cx="6516207" cy="5203310"/>
            <a:chOff x="722792" y="974381"/>
            <a:chExt cx="6516207" cy="5203310"/>
          </a:xfrm>
        </p:grpSpPr>
        <p:grpSp>
          <p:nvGrpSpPr>
            <p:cNvPr id="18" name="그룹 17"/>
            <p:cNvGrpSpPr/>
            <p:nvPr/>
          </p:nvGrpSpPr>
          <p:grpSpPr>
            <a:xfrm>
              <a:off x="722792" y="974381"/>
              <a:ext cx="6516207" cy="5203310"/>
              <a:chOff x="722792" y="974381"/>
              <a:chExt cx="6516207" cy="520331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722792" y="974381"/>
                <a:ext cx="6516207" cy="5203310"/>
                <a:chOff x="722792" y="974381"/>
                <a:chExt cx="6516207" cy="5203310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22792" y="974381"/>
                  <a:ext cx="6516207" cy="5203310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81986" y="1538411"/>
                  <a:ext cx="4288234" cy="185695"/>
                </a:xfrm>
                <a:prstGeom prst="rect">
                  <a:avLst/>
                </a:prstGeom>
              </p:spPr>
            </p:pic>
          </p:grp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064" y="1943100"/>
                <a:ext cx="986242" cy="157123"/>
              </a:xfrm>
              <a:prstGeom prst="rect">
                <a:avLst/>
              </a:prstGeom>
            </p:spPr>
          </p:pic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9992" y="1938338"/>
              <a:ext cx="1580946" cy="178028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37569"/>
              </p:ext>
            </p:extLst>
          </p:nvPr>
        </p:nvGraphicFramePr>
        <p:xfrm>
          <a:off x="7897091" y="888121"/>
          <a:ext cx="1913780" cy="230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목록의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진행현황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상세정보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068081" y="233729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74979" y="26737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2519" y="398494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438353" y="506324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77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49658" y="744629"/>
            <a:ext cx="4424880" cy="5755074"/>
            <a:chOff x="349658" y="744629"/>
            <a:chExt cx="4424880" cy="5755074"/>
          </a:xfrm>
        </p:grpSpPr>
        <p:grpSp>
          <p:nvGrpSpPr>
            <p:cNvPr id="2" name="그룹 1"/>
            <p:cNvGrpSpPr/>
            <p:nvPr/>
          </p:nvGrpSpPr>
          <p:grpSpPr>
            <a:xfrm>
              <a:off x="349658" y="744629"/>
              <a:ext cx="4424880" cy="5755074"/>
              <a:chOff x="349658" y="744629"/>
              <a:chExt cx="4424880" cy="5755074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658" y="744629"/>
                <a:ext cx="4424880" cy="575507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626" y="1127921"/>
                <a:ext cx="2931874" cy="126960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476036" y="1396076"/>
              <a:ext cx="1961570" cy="127810"/>
              <a:chOff x="942064" y="1938338"/>
              <a:chExt cx="2732292" cy="178028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064" y="1943100"/>
                <a:ext cx="986242" cy="157123"/>
              </a:xfrm>
              <a:prstGeom prst="rect">
                <a:avLst/>
              </a:prstGeom>
            </p:spPr>
          </p:pic>
          <p:pic>
            <p:nvPicPr>
              <p:cNvPr id="28" name="그림 2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3410" y="1938338"/>
                <a:ext cx="1580946" cy="178028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32610"/>
              </p:ext>
            </p:extLst>
          </p:nvPr>
        </p:nvGraphicFramePr>
        <p:xfrm>
          <a:off x="7897091" y="888121"/>
          <a:ext cx="1913780" cy="591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?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도움말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레이어팝업으로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수령 후 적용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사원조회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 메일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결재취소는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수정 화면에 적용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따라 변경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6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Full Process,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10+ No Policy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(6σ)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DMAIC,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DMEDI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Quick 6σ,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FMEA, CEO/CPO Task, Quick Win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단열재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표면소재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산업용필름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자동차소재부품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생산기술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제조혁신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환경안전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과제리더벨트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BB, 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MBB, 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MGB, No Belt</a:t>
                      </a: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활동분야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생산성향상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 항목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영업이익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11122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83524" y="2361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83524" y="3558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99249" y="47345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99249" y="553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565958" y="582928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128339" y="244656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172822"/>
              </p:ext>
            </p:extLst>
          </p:nvPr>
        </p:nvGraphicFramePr>
        <p:xfrm>
          <a:off x="4003358" y="2407865"/>
          <a:ext cx="3662364" cy="17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394">
                  <a:extLst>
                    <a:ext uri="{9D8B030D-6E8A-4147-A177-3AD203B41FA5}">
                      <a16:colId xmlns:a16="http://schemas.microsoft.com/office/drawing/2014/main" val="225935163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263919083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653361646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190729766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39454957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3309368892"/>
                    </a:ext>
                  </a:extLst>
                </a:gridCol>
              </a:tblGrid>
              <a:tr h="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Define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Measure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Explore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Develop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Implement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Finish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328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979166" y="2145663"/>
            <a:ext cx="10134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과제유형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DMEDI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460524"/>
              </p:ext>
            </p:extLst>
          </p:nvPr>
        </p:nvGraphicFramePr>
        <p:xfrm>
          <a:off x="4484559" y="6026061"/>
          <a:ext cx="579957" cy="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3" name="Image" r:id="rId7" imgW="1053720" imgH="342720" progId="Photoshop.Image.13">
                  <p:embed/>
                </p:oleObj>
              </mc:Choice>
              <mc:Fallback>
                <p:oleObj name="Image" r:id="rId7" imgW="1053720" imgH="34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84559" y="6026061"/>
                        <a:ext cx="579957" cy="188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417840" y="4503025"/>
            <a:ext cx="17796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dirty="0" err="1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과제등록서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 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  <a:endParaRPr lang="en-US" altLang="ko-KR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06145" y="5365609"/>
            <a:ext cx="663964" cy="1692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92043" y="4010873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318605" y="3223260"/>
            <a:ext cx="1473120" cy="743103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MBB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활용율에 포함되는 과제 유형은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6σ Full Process +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 전체로 하고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</a:t>
            </a:r>
          </a:p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Quick Win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항목에서 삭제한다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7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59181" y="777448"/>
            <a:ext cx="4413007" cy="5768107"/>
            <a:chOff x="1637916" y="777448"/>
            <a:chExt cx="4413007" cy="5768107"/>
          </a:xfrm>
        </p:grpSpPr>
        <p:grpSp>
          <p:nvGrpSpPr>
            <p:cNvPr id="2" name="그룹 1"/>
            <p:cNvGrpSpPr/>
            <p:nvPr/>
          </p:nvGrpSpPr>
          <p:grpSpPr>
            <a:xfrm>
              <a:off x="1637916" y="777448"/>
              <a:ext cx="4413007" cy="5768107"/>
              <a:chOff x="1637916" y="777448"/>
              <a:chExt cx="4413007" cy="5768107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7916" y="777448"/>
                <a:ext cx="4413007" cy="576810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1126" y="1155408"/>
                <a:ext cx="2931874" cy="126960"/>
              </a:xfrm>
              <a:prstGeom prst="rect">
                <a:avLst/>
              </a:prstGeom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1794296" y="1421942"/>
              <a:ext cx="1863304" cy="140158"/>
              <a:chOff x="942064" y="1938338"/>
              <a:chExt cx="2732292" cy="178028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064" y="1943100"/>
                <a:ext cx="986242" cy="157123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3410" y="1938338"/>
                <a:ext cx="1580946" cy="178028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11287"/>
              </p:ext>
            </p:extLst>
          </p:nvPr>
        </p:nvGraphicFramePr>
        <p:xfrm>
          <a:off x="7897091" y="888121"/>
          <a:ext cx="1913780" cy="5451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사원조회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 메일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결재취소는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수정 화면에 적용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6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Full Process,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10+ No Policy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(6σ)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DMAIC,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DMEDI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Quick 6σ,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FMEA, CEO/CPO Task, Quick Win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단열재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표면소재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산업용필름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자동차소재부품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생산기술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제조혁신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환경안전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과제리더벨트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BB, 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MBB, 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MGB, No Belt</a:t>
                      </a: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활동분야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생산성향상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 항목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영업이익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11122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24644" y="2361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24644" y="3558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40369" y="47345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40369" y="54917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554919" y="57775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69459" y="25320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79464" y="5414812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37755" y="4043692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252144" y="5961562"/>
            <a:ext cx="1473120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외부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+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내부실패비용은 삭제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816426" y="3473544"/>
            <a:ext cx="1473120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과제지도 도 필수 → 선택으로 변겨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217765" y="1710843"/>
            <a:ext cx="1473120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10+ No Policy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경우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활동 요약 칸 추가 필요</a:t>
            </a:r>
          </a:p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회색글씨로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활동배경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", "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주요활동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삽입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217765" y="849251"/>
            <a:ext cx="1473120" cy="4572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dirty="0" err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10+ No Policy</a:t>
            </a:r>
            <a:r>
              <a:rPr lang="ko-KR" altLang="en-US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의 경우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활동 요약 칸 추가 필요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b="1" dirty="0" err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회색글씨로</a:t>
            </a:r>
            <a:r>
              <a:rPr lang="ko-KR" altLang="en-US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</a:t>
            </a:r>
            <a:r>
              <a:rPr lang="ko-KR" altLang="en-US" b="1" dirty="0" err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활동배경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", "</a:t>
            </a:r>
            <a:r>
              <a:rPr lang="ko-KR" altLang="en-US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주요활동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" </a:t>
            </a:r>
            <a:r>
              <a:rPr lang="ko-KR" altLang="en-US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삽입</a:t>
            </a:r>
            <a:r>
              <a:rPr lang="en-US" altLang="ko-KR" b="1" dirty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32687" t="27351" b="65307"/>
          <a:stretch/>
        </p:blipFill>
        <p:spPr>
          <a:xfrm>
            <a:off x="5497869" y="2617484"/>
            <a:ext cx="2136684" cy="4114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855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74517" y="757831"/>
            <a:ext cx="4413007" cy="5768107"/>
            <a:chOff x="474517" y="757831"/>
            <a:chExt cx="4413007" cy="5768107"/>
          </a:xfrm>
        </p:grpSpPr>
        <p:grpSp>
          <p:nvGrpSpPr>
            <p:cNvPr id="2" name="그룹 1"/>
            <p:cNvGrpSpPr/>
            <p:nvPr/>
          </p:nvGrpSpPr>
          <p:grpSpPr>
            <a:xfrm>
              <a:off x="474517" y="757831"/>
              <a:ext cx="4413007" cy="5768107"/>
              <a:chOff x="474517" y="757831"/>
              <a:chExt cx="4413007" cy="5768107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4517" y="757831"/>
                <a:ext cx="4413007" cy="576810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646" y="1132548"/>
                <a:ext cx="2931874" cy="126960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631611" y="1411951"/>
              <a:ext cx="1860764" cy="121242"/>
              <a:chOff x="942064" y="1938338"/>
              <a:chExt cx="2732292" cy="178028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064" y="1943100"/>
                <a:ext cx="986242" cy="157123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3410" y="1938338"/>
                <a:ext cx="1580946" cy="178028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182990"/>
              </p:ext>
            </p:extLst>
          </p:nvPr>
        </p:nvGraphicFramePr>
        <p:xfrm>
          <a:off x="7897091" y="888121"/>
          <a:ext cx="1913780" cy="458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여부에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10+ No Policy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</a:t>
                      </a:r>
                      <a:endParaRPr lang="en-US" altLang="ko-KR" sz="7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- 10+ No Policy </a:t>
                      </a:r>
                      <a:r>
                        <a:rPr lang="ko-KR" altLang="en-US" sz="700" kern="50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ko-KR" altLang="en-US" sz="700" kern="5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kern="50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Particle, No Scrap, No Line trouble, No Light, No Model change Loss, No Re-handling, No Forklift, No Overstock, No Mask, No Accident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Full Process,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endParaRPr lang="en-US" altLang="ko-KR" sz="7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(6σ)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DMAIC,</a:t>
                      </a:r>
                      <a:r>
                        <a:rPr lang="en-US" altLang="ko-KR" sz="70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DMEDI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Qucik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6σ,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FMEA, CEO/CPO Task, MGB(</a:t>
                      </a:r>
                      <a:r>
                        <a:rPr lang="ko-KR" altLang="en-US" sz="7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현장개선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Quick Win(</a:t>
                      </a:r>
                      <a:r>
                        <a:rPr lang="ko-KR" altLang="en-US" sz="7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현장개선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의왕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단열재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표면소재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산업용필름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자동차소재부품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CPO(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제조혁신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CPO(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환경안전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과제리더벨트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BB, 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MBB, 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MGB, No Belt</a:t>
                      </a: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활동분야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생산성향상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 항목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영업이익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1112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59454" y="174474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09030"/>
              </p:ext>
            </p:extLst>
          </p:nvPr>
        </p:nvGraphicFramePr>
        <p:xfrm>
          <a:off x="2103697" y="1753340"/>
          <a:ext cx="3662364" cy="17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2364">
                  <a:extLst>
                    <a:ext uri="{9D8B030D-6E8A-4147-A177-3AD203B41FA5}">
                      <a16:colId xmlns:a16="http://schemas.microsoft.com/office/drawing/2014/main" val="2259351631"/>
                    </a:ext>
                  </a:extLst>
                </a:gridCol>
              </a:tblGrid>
              <a:tr h="78927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900" dirty="0" smtClean="0"/>
                        <a:t>6σ </a:t>
                      </a:r>
                      <a:r>
                        <a:rPr lang="en-US" altLang="ko-KR" sz="900" dirty="0" smtClean="0"/>
                        <a:t>Full Process</a:t>
                      </a:r>
                      <a:r>
                        <a:rPr lang="ko-KR" altLang="en-US" sz="900" dirty="0" smtClean="0"/>
                        <a:t>여부에 </a:t>
                      </a:r>
                      <a:r>
                        <a:rPr lang="en-US" altLang="ko-KR" sz="900" dirty="0" smtClean="0"/>
                        <a:t>10+ No Policy </a:t>
                      </a:r>
                      <a:r>
                        <a:rPr lang="ko-KR" altLang="en-US" sz="900" dirty="0" smtClean="0"/>
                        <a:t>추가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328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091022" y="2052231"/>
            <a:ext cx="2439838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1" latinLnBrk="0">
              <a:spcBef>
                <a:spcPts val="500"/>
              </a:spcBef>
              <a:defRPr/>
            </a:pPr>
            <a:r>
              <a:rPr lang="en-US" altLang="ko-KR" kern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10+ No Policy </a:t>
            </a:r>
            <a:r>
              <a:rPr lang="ko-KR" altLang="en-US" kern="5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과제유형</a:t>
            </a:r>
            <a:r>
              <a:rPr lang="ko-KR" altLang="en-US" kern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kern="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defTabSz="913761" latinLnBrk="0">
              <a:spcBef>
                <a:spcPts val="500"/>
              </a:spcBef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No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Particle, No Scrap, No Line trouble, No Light, No Model change Loss, No Re-handling, No Forklift, No Overstock, No Mask, No Accident</a:t>
            </a:r>
            <a:endParaRPr lang="en-US" altLang="ko-KR" kern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88604"/>
              </p:ext>
            </p:extLst>
          </p:nvPr>
        </p:nvGraphicFramePr>
        <p:xfrm>
          <a:off x="5175413" y="2783310"/>
          <a:ext cx="1648081" cy="5183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8081">
                  <a:extLst>
                    <a:ext uri="{9D8B030D-6E8A-4147-A177-3AD203B41FA5}">
                      <a16:colId xmlns:a16="http://schemas.microsoft.com/office/drawing/2014/main" val="2259351631"/>
                    </a:ext>
                  </a:extLst>
                </a:gridCol>
              </a:tblGrid>
              <a:tr h="5183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err="1" smtClean="0"/>
                        <a:t>일정계획은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 err="1" smtClean="0"/>
                        <a:t>일반과제와</a:t>
                      </a:r>
                      <a:endParaRPr lang="en-US" altLang="ko-KR" sz="900" dirty="0" smtClean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dirty="0" smtClean="0"/>
                        <a:t>동일하게 진행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32820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98364" y="5391952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6655" y="4039398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 유형에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MGB(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현장개선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및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Quick Win(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현장개선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삭제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14476"/>
              </p:ext>
            </p:extLst>
          </p:nvPr>
        </p:nvGraphicFramePr>
        <p:xfrm>
          <a:off x="7897091" y="888121"/>
          <a:ext cx="1913780" cy="44638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도움말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레이어팝업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 Full Process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ㄱ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6σ Full Process : 6σ Process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DMEDI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맞춰 과제를 진행하는 경우 선택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ㄱ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Process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단계별 진행이 아닌 일부 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Tool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사용시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공정능력분석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관리도 등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 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Quick 6σ / Big Data / FMEA / Task / Quick Win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과제를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ㄱ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10+ No Policy : 10+ No Policy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해당하는 과제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벨트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 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등록하려는 과제가 벨트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Test)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사용되는 경우는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 또는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후보를 선택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내용에 부합하는 키워드를 등록하면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검색에 큰 도움이 됨     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643614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9" y="819111"/>
            <a:ext cx="5935693" cy="55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271510"/>
              </p:ext>
            </p:extLst>
          </p:nvPr>
        </p:nvGraphicFramePr>
        <p:xfrm>
          <a:off x="798992" y="888121"/>
          <a:ext cx="6311265" cy="5342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1" name="Image" r:id="rId3" imgW="16025040" imgH="13599720" progId="Photoshop.Image.13">
                  <p:embed/>
                </p:oleObj>
              </mc:Choice>
              <mc:Fallback>
                <p:oleObj name="Image" r:id="rId3" imgW="16025040" imgH="13599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992" y="888121"/>
                        <a:ext cx="6311265" cy="5342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68076"/>
              </p:ext>
            </p:extLst>
          </p:nvPr>
        </p:nvGraphicFramePr>
        <p:xfrm>
          <a:off x="7897091" y="888121"/>
          <a:ext cx="1913780" cy="17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사원명으로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후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사원검색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64453" y="268876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867540" y="51202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611212"/>
              </p:ext>
            </p:extLst>
          </p:nvPr>
        </p:nvGraphicFramePr>
        <p:xfrm>
          <a:off x="2856946" y="5120207"/>
          <a:ext cx="1422954" cy="13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2" name="Image" r:id="rId5" imgW="3567960" imgH="342720" progId="Photoshop.Image.13">
                  <p:embed/>
                </p:oleObj>
              </mc:Choice>
              <mc:Fallback>
                <p:oleObj name="Image" r:id="rId5" imgW="3567960" imgH="34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6946" y="5120207"/>
                        <a:ext cx="1422954" cy="13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EB1A9-25A4-4689-92C6-BCE20AC1E8D2}"/>
              </a:ext>
            </a:extLst>
          </p:cNvPr>
          <p:cNvSpPr txBox="1"/>
          <p:nvPr/>
        </p:nvSpPr>
        <p:spPr>
          <a:xfrm>
            <a:off x="288098" y="1040914"/>
            <a:ext cx="932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메뉴구조도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(3Depth –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현황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7318B6-5F88-4385-9F0B-67932479C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38647"/>
              </p:ext>
            </p:extLst>
          </p:nvPr>
        </p:nvGraphicFramePr>
        <p:xfrm>
          <a:off x="279472" y="1431921"/>
          <a:ext cx="9427401" cy="4987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3036">
                  <a:extLst>
                    <a:ext uri="{9D8B030D-6E8A-4147-A177-3AD203B41FA5}">
                      <a16:colId xmlns:a16="http://schemas.microsoft.com/office/drawing/2014/main" val="1901568163"/>
                    </a:ext>
                  </a:extLst>
                </a:gridCol>
                <a:gridCol w="1713339">
                  <a:extLst>
                    <a:ext uri="{9D8B030D-6E8A-4147-A177-3AD203B41FA5}">
                      <a16:colId xmlns:a16="http://schemas.microsoft.com/office/drawing/2014/main" val="526487550"/>
                    </a:ext>
                  </a:extLst>
                </a:gridCol>
                <a:gridCol w="1631208">
                  <a:extLst>
                    <a:ext uri="{9D8B030D-6E8A-4147-A177-3AD203B41FA5}">
                      <a16:colId xmlns:a16="http://schemas.microsoft.com/office/drawing/2014/main" val="2047888516"/>
                    </a:ext>
                  </a:extLst>
                </a:gridCol>
                <a:gridCol w="1553273">
                  <a:extLst>
                    <a:ext uri="{9D8B030D-6E8A-4147-A177-3AD203B41FA5}">
                      <a16:colId xmlns:a16="http://schemas.microsoft.com/office/drawing/2014/main" val="1375536850"/>
                    </a:ext>
                  </a:extLst>
                </a:gridCol>
                <a:gridCol w="1670491">
                  <a:extLst>
                    <a:ext uri="{9D8B030D-6E8A-4147-A177-3AD203B41FA5}">
                      <a16:colId xmlns:a16="http://schemas.microsoft.com/office/drawing/2014/main" val="2296571082"/>
                    </a:ext>
                  </a:extLst>
                </a:gridCol>
                <a:gridCol w="1436054">
                  <a:extLst>
                    <a:ext uri="{9D8B030D-6E8A-4147-A177-3AD203B41FA5}">
                      <a16:colId xmlns:a16="http://schemas.microsoft.com/office/drawing/2014/main" val="1319190623"/>
                    </a:ext>
                  </a:extLst>
                </a:gridCol>
              </a:tblGrid>
              <a:tr h="1843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요구사항내용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196507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l-G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670138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27429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활용현황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34798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20890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3025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/10+ No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Policy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06107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181398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14514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Report(</a:t>
                      </a:r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864533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분임조과제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229277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315096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449772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00555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Report(</a:t>
                      </a:r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620120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제안활동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 제안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17649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178936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검색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174825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61134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마감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등급평가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6664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비용지급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175718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10+ No Policy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90949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Report(</a:t>
                      </a:r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8288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 육성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육성 현황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402982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MGB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570716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89890"/>
                  </a:ext>
                </a:extLst>
              </a:tr>
              <a:tr h="18435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665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8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54794" y="764870"/>
            <a:ext cx="2919380" cy="5840897"/>
            <a:chOff x="354794" y="764870"/>
            <a:chExt cx="2919380" cy="5840897"/>
          </a:xfrm>
        </p:grpSpPr>
        <p:grpSp>
          <p:nvGrpSpPr>
            <p:cNvPr id="2" name="그룹 1"/>
            <p:cNvGrpSpPr/>
            <p:nvPr/>
          </p:nvGrpSpPr>
          <p:grpSpPr>
            <a:xfrm>
              <a:off x="354794" y="764870"/>
              <a:ext cx="2919380" cy="5840897"/>
              <a:chOff x="354794" y="764870"/>
              <a:chExt cx="2919380" cy="584089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794" y="764870"/>
                <a:ext cx="2919380" cy="5840897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184" y="1018930"/>
                <a:ext cx="1933178" cy="83713"/>
              </a:xfrm>
              <a:prstGeom prst="rect">
                <a:avLst/>
              </a:prstGeom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463336" y="1195883"/>
              <a:ext cx="1222589" cy="79660"/>
              <a:chOff x="942064" y="1938338"/>
              <a:chExt cx="2732292" cy="178028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2064" y="1943100"/>
                <a:ext cx="986242" cy="157123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3410" y="1938338"/>
                <a:ext cx="1580946" cy="178028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384847"/>
              </p:ext>
            </p:extLst>
          </p:nvPr>
        </p:nvGraphicFramePr>
        <p:xfrm>
          <a:off x="7897091" y="888121"/>
          <a:ext cx="1913780" cy="513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중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 항목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 및 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실시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첨부파일을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다중등록가능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실시일자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의뢰하여 결재 후 다음 단계 활성화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83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Drop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승인자에게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메일 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완료 후 다음단계 활성화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 변경 시에는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챔피언에게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메일 발송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따라 수행 단계 변경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6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*3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일전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계획일자에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실시일자가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없는 경우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메일보내기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계획일자가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도래했습니다</a:t>
                      </a: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시스템바로가기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27240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76105" y="16626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49740" y="273524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76105" y="465378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80830" y="53266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76106" y="598748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384718" y="252537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7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639300"/>
              </p:ext>
            </p:extLst>
          </p:nvPr>
        </p:nvGraphicFramePr>
        <p:xfrm>
          <a:off x="3384718" y="2749703"/>
          <a:ext cx="3662364" cy="17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0394">
                  <a:extLst>
                    <a:ext uri="{9D8B030D-6E8A-4147-A177-3AD203B41FA5}">
                      <a16:colId xmlns:a16="http://schemas.microsoft.com/office/drawing/2014/main" val="225935163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263919083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653361646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190729766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394549571"/>
                    </a:ext>
                  </a:extLst>
                </a:gridCol>
                <a:gridCol w="610394">
                  <a:extLst>
                    <a:ext uri="{9D8B030D-6E8A-4147-A177-3AD203B41FA5}">
                      <a16:colId xmlns:a16="http://schemas.microsoft.com/office/drawing/2014/main" val="3309368892"/>
                    </a:ext>
                  </a:extLst>
                </a:gridCol>
              </a:tblGrid>
              <a:tr h="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Define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Measure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Explore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Develop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Implement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Finish</a:t>
                      </a:r>
                      <a:endParaRPr lang="ko-KR" altLang="en-US" sz="900" dirty="0"/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32820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584755" y="2487501"/>
            <a:ext cx="10134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과제유형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DMEDI</a:t>
            </a:r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235368" y="61396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8516" y="5887252"/>
            <a:ext cx="386324" cy="615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22457" y="4991702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3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212166" y="778040"/>
            <a:ext cx="3233147" cy="5708486"/>
            <a:chOff x="2212166" y="778040"/>
            <a:chExt cx="3233147" cy="5708486"/>
          </a:xfrm>
        </p:grpSpPr>
        <p:grpSp>
          <p:nvGrpSpPr>
            <p:cNvPr id="2" name="그룹 1"/>
            <p:cNvGrpSpPr/>
            <p:nvPr/>
          </p:nvGrpSpPr>
          <p:grpSpPr>
            <a:xfrm>
              <a:off x="2212166" y="778040"/>
              <a:ext cx="3233147" cy="5708486"/>
              <a:chOff x="2212166" y="778040"/>
              <a:chExt cx="3233147" cy="570848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2166" y="778040"/>
                <a:ext cx="3233147" cy="570848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8804" y="1053055"/>
                <a:ext cx="2117646" cy="91701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2335038" y="1253761"/>
              <a:ext cx="1360662" cy="88656"/>
              <a:chOff x="463336" y="1195883"/>
              <a:chExt cx="1222589" cy="7966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336" y="1198014"/>
                <a:ext cx="441303" cy="70306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516" y="1195883"/>
                <a:ext cx="707409" cy="79660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과제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PG-F-PK-001-07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09566"/>
              </p:ext>
            </p:extLst>
          </p:nvPr>
        </p:nvGraphicFramePr>
        <p:xfrm>
          <a:off x="7897091" y="888121"/>
          <a:ext cx="1913780" cy="470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관리하는 화면 구성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중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수정불가 항목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 및 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실시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첨부파일을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다중등록가능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83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Drop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승인자에게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메일 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완료 후 다음단계 활성화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 변경 시에는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챔피언에게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메일 발송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단계별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계획일자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일전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실시일자가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없는경우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메일알림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 구현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OO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계획일자가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도래했습니다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)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203836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585902" y="138656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967500" y="25627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55259" y="439978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55259" y="52431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76784" y="57307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83193" y="60097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3314" y="5668177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20353" y="4653008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70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091964" y="780324"/>
            <a:ext cx="3596114" cy="5748927"/>
            <a:chOff x="2091964" y="780324"/>
            <a:chExt cx="3596114" cy="5748927"/>
          </a:xfrm>
        </p:grpSpPr>
        <p:grpSp>
          <p:nvGrpSpPr>
            <p:cNvPr id="15" name="그룹 14"/>
            <p:cNvGrpSpPr/>
            <p:nvPr/>
          </p:nvGrpSpPr>
          <p:grpSpPr>
            <a:xfrm>
              <a:off x="2091964" y="780324"/>
              <a:ext cx="3596114" cy="5748927"/>
              <a:chOff x="2091964" y="780324"/>
              <a:chExt cx="3596114" cy="5748927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091964" y="780324"/>
                <a:ext cx="3596114" cy="5748927"/>
                <a:chOff x="2091964" y="780324"/>
                <a:chExt cx="3596114" cy="5748927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91964" y="780324"/>
                  <a:ext cx="3596114" cy="5748927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9744" y="1078989"/>
                  <a:ext cx="2362756" cy="102315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4862" y="1316457"/>
                <a:ext cx="563737" cy="89811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69689" y="1312253"/>
              <a:ext cx="845062" cy="86265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과제검색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UI-F-PK-001-08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PG-F-PK-001-08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000356"/>
              </p:ext>
            </p:extLst>
          </p:nvPr>
        </p:nvGraphicFramePr>
        <p:xfrm>
          <a:off x="7897091" y="888121"/>
          <a:ext cx="1913780" cy="2832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조건에 따라 과제 정보 검색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: or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적용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검색목록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Drop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확정된 과제는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숨김처리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On-track (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맞음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Off-track 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일정계획보다 늦음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계획은 있으나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실시일정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결재가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안된경우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보여짐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검색리스트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124106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54345" y="133576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83192" y="348386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240389"/>
              </p:ext>
            </p:extLst>
          </p:nvPr>
        </p:nvGraphicFramePr>
        <p:xfrm>
          <a:off x="5226844" y="5992333"/>
          <a:ext cx="321469" cy="7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5" name="Image" r:id="rId7" imgW="1396800" imgH="342720" progId="Photoshop.Image.13">
                  <p:embed/>
                </p:oleObj>
              </mc:Choice>
              <mc:Fallback>
                <p:oleObj name="Image" r:id="rId7" imgW="1396800" imgH="34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6844" y="5992333"/>
                        <a:ext cx="321469" cy="7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001619" y="59463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기간 검색은 착수일 기준으로 검색되어야 함</a:t>
            </a:r>
          </a:p>
          <a:p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(6σ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과제는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Define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기준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일반과제는 착수일 기준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24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113791" y="822984"/>
            <a:ext cx="3343580" cy="5680975"/>
            <a:chOff x="2113791" y="822984"/>
            <a:chExt cx="3343580" cy="5680975"/>
          </a:xfrm>
        </p:grpSpPr>
        <p:grpSp>
          <p:nvGrpSpPr>
            <p:cNvPr id="2" name="그룹 1"/>
            <p:cNvGrpSpPr/>
            <p:nvPr/>
          </p:nvGrpSpPr>
          <p:grpSpPr>
            <a:xfrm>
              <a:off x="2113791" y="822984"/>
              <a:ext cx="3343580" cy="5680975"/>
              <a:chOff x="2113791" y="822984"/>
              <a:chExt cx="3343580" cy="56809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3791" y="822984"/>
                <a:ext cx="3343580" cy="568097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6883" y="1109629"/>
                <a:ext cx="2218929" cy="96087"/>
              </a:xfrm>
              <a:prstGeom prst="rect">
                <a:avLst/>
              </a:prstGeom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2220738" y="1315788"/>
              <a:ext cx="1351138" cy="84130"/>
              <a:chOff x="2204862" y="1312253"/>
              <a:chExt cx="1509889" cy="94015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4862" y="1316457"/>
                <a:ext cx="563737" cy="89811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9689" y="1312253"/>
                <a:ext cx="845062" cy="86265"/>
              </a:xfrm>
              <a:prstGeom prst="rect">
                <a:avLst/>
              </a:prstGeom>
            </p:spPr>
          </p:pic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과제검색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UI-F-PK-001-08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PG-F-PK-001-08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715818"/>
              </p:ext>
            </p:extLst>
          </p:nvPr>
        </p:nvGraphicFramePr>
        <p:xfrm>
          <a:off x="7897091" y="888121"/>
          <a:ext cx="1913780" cy="16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조건에 따라 과제 정보 검색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상세정보 확인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DMEDI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자료 숨김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최고관리자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권한별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보여지도록 구성</a:t>
                      </a: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나머지 과제 활동 요약 보여짐</a:t>
                      </a:r>
                      <a:endParaRPr lang="en-US" altLang="ko-KR" sz="700" b="0" dirty="0" smtClean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77040" y="31386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5665" y="5712627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</p:spTree>
    <p:extLst>
      <p:ext uri="{BB962C8B-B14F-4D97-AF65-F5344CB8AC3E}">
        <p14:creationId xmlns:p14="http://schemas.microsoft.com/office/powerpoint/2010/main" val="41526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96047" y="895209"/>
            <a:ext cx="7254672" cy="5237095"/>
            <a:chOff x="396047" y="888121"/>
            <a:chExt cx="7254672" cy="5237095"/>
          </a:xfrm>
        </p:grpSpPr>
        <p:grpSp>
          <p:nvGrpSpPr>
            <p:cNvPr id="6" name="그룹 5"/>
            <p:cNvGrpSpPr/>
            <p:nvPr/>
          </p:nvGrpSpPr>
          <p:grpSpPr>
            <a:xfrm>
              <a:off x="396047" y="888121"/>
              <a:ext cx="7254672" cy="5237095"/>
              <a:chOff x="396047" y="888121"/>
              <a:chExt cx="7254672" cy="5237095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396047" y="888121"/>
                <a:ext cx="7254672" cy="5237095"/>
                <a:chOff x="396047" y="888121"/>
                <a:chExt cx="7254672" cy="5237095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6047" y="888121"/>
                  <a:ext cx="7254672" cy="5237095"/>
                </a:xfrm>
                <a:prstGeom prst="rect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</p:pic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05000" y="2304908"/>
                  <a:ext cx="5594350" cy="857023"/>
                </a:xfrm>
                <a:prstGeom prst="rect">
                  <a:avLst/>
                </a:prstGeom>
              </p:spPr>
            </p:pic>
          </p:grp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764" y="1525495"/>
                <a:ext cx="4763056" cy="206256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812" y="1973085"/>
              <a:ext cx="1087287" cy="17322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7850" y="1977934"/>
              <a:ext cx="1737013" cy="164182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과제활동</a:t>
            </a:r>
            <a:r>
              <a:rPr lang="en-US" altLang="ko-KR" dirty="0">
                <a:solidFill>
                  <a:srgbClr val="000000"/>
                </a:solidFill>
              </a:rPr>
              <a:t>&gt;Report(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UI-F-PK-001-09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PG-F-PK-001-09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102183"/>
              </p:ext>
            </p:extLst>
          </p:nvPr>
        </p:nvGraphicFramePr>
        <p:xfrm>
          <a:off x="7897091" y="888121"/>
          <a:ext cx="1913780" cy="214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조건에 따라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02_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검색 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조회기간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조직은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내역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4243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진행구분</a:t>
                      </a: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</a:t>
                      </a:r>
                      <a:endParaRPr lang="en-US" altLang="ko-KR" sz="700" b="0" dirty="0" smtClean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676408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32525" y="217224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03444" y="433730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554164" y="497738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3268" y="4543440"/>
            <a:ext cx="17491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2023.02.14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진행현황 표시구분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8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722791" y="936281"/>
            <a:ext cx="6545209" cy="5411342"/>
            <a:chOff x="722791" y="936281"/>
            <a:chExt cx="6545209" cy="5411342"/>
          </a:xfrm>
        </p:grpSpPr>
        <p:grpSp>
          <p:nvGrpSpPr>
            <p:cNvPr id="2" name="그룹 1"/>
            <p:cNvGrpSpPr/>
            <p:nvPr/>
          </p:nvGrpSpPr>
          <p:grpSpPr>
            <a:xfrm>
              <a:off x="722791" y="936281"/>
              <a:ext cx="6545209" cy="5411342"/>
              <a:chOff x="722791" y="936281"/>
              <a:chExt cx="6545209" cy="5411342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2791" y="936281"/>
                <a:ext cx="6545209" cy="5411342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580" y="1516939"/>
                <a:ext cx="4434840" cy="192043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5898" y="1928197"/>
              <a:ext cx="625930" cy="134290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나의 </a:t>
            </a:r>
            <a:r>
              <a:rPr lang="ko-KR" altLang="en-US" dirty="0" err="1" smtClean="0">
                <a:solidFill>
                  <a:srgbClr val="000000"/>
                </a:solidFill>
              </a:rPr>
              <a:t>분임조과제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PG-F-PK-001-10</a:t>
            </a:r>
            <a:endParaRPr lang="en-US" altLang="ko-KR" dirty="0"/>
          </a:p>
        </p:txBody>
      </p:sp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60416"/>
              </p:ext>
            </p:extLst>
          </p:nvPr>
        </p:nvGraphicFramePr>
        <p:xfrm>
          <a:off x="7897091" y="888121"/>
          <a:ext cx="1913780" cy="230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등록하고 관리하는 화면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목록의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진행현황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상세정보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</a:tbl>
          </a:graphicData>
        </a:graphic>
      </p:graphicFrame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068081" y="233729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74979" y="26737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2519" y="398494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438353" y="506324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9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9156" y="822008"/>
            <a:ext cx="4397121" cy="5764109"/>
            <a:chOff x="349156" y="822008"/>
            <a:chExt cx="4397121" cy="5764109"/>
          </a:xfrm>
        </p:grpSpPr>
        <p:grpSp>
          <p:nvGrpSpPr>
            <p:cNvPr id="11" name="그룹 10"/>
            <p:cNvGrpSpPr/>
            <p:nvPr/>
          </p:nvGrpSpPr>
          <p:grpSpPr>
            <a:xfrm>
              <a:off x="349156" y="822008"/>
              <a:ext cx="4397121" cy="5764109"/>
              <a:chOff x="349156" y="822008"/>
              <a:chExt cx="4397121" cy="5764109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9156" y="822008"/>
                <a:ext cx="4397121" cy="5764109"/>
                <a:chOff x="349156" y="822008"/>
                <a:chExt cx="4397121" cy="5764109"/>
              </a:xfrm>
            </p:grpSpPr>
            <p:grpSp>
              <p:nvGrpSpPr>
                <p:cNvPr id="6" name="그룹 5"/>
                <p:cNvGrpSpPr/>
                <p:nvPr/>
              </p:nvGrpSpPr>
              <p:grpSpPr>
                <a:xfrm>
                  <a:off x="349156" y="822008"/>
                  <a:ext cx="4397121" cy="5764109"/>
                  <a:chOff x="349156" y="822008"/>
                  <a:chExt cx="4397121" cy="5764109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49156" y="822008"/>
                    <a:ext cx="4397121" cy="5764109"/>
                  </a:xfrm>
                  <a:prstGeom prst="rect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</p:pic>
              <p:pic>
                <p:nvPicPr>
                  <p:cNvPr id="5" name="그림 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44918" y="1829809"/>
                    <a:ext cx="3419157" cy="130769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2106" y="1208356"/>
                  <a:ext cx="2925169" cy="126670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0" name="개체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81594745"/>
                  </p:ext>
                </p:extLst>
              </p:nvPr>
            </p:nvGraphicFramePr>
            <p:xfrm>
              <a:off x="1243275" y="2319426"/>
              <a:ext cx="3417625" cy="2558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0810" name="Image" r:id="rId6" imgW="12317400" imgH="926640" progId="Photoshop.Image.13">
                      <p:embed/>
                    </p:oleObj>
                  </mc:Choice>
                  <mc:Fallback>
                    <p:oleObj name="Image" r:id="rId6" imgW="12317400" imgH="926640" progId="Photoshop.Image.1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243275" y="2319426"/>
                            <a:ext cx="3417625" cy="25588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8918" y="1485899"/>
              <a:ext cx="423840" cy="90933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나의 </a:t>
            </a:r>
            <a:r>
              <a:rPr lang="ko-KR" altLang="en-US" dirty="0" err="1" smtClean="0">
                <a:solidFill>
                  <a:srgbClr val="000000"/>
                </a:solidFill>
              </a:rPr>
              <a:t>분임조과제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PG-F-PK-001-10</a:t>
            </a:r>
            <a:endParaRPr lang="en-US" altLang="ko-KR" dirty="0"/>
          </a:p>
        </p:txBody>
      </p:sp>
      <p:graphicFrame>
        <p:nvGraphicFramePr>
          <p:cNvPr id="19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07451"/>
              </p:ext>
            </p:extLst>
          </p:nvPr>
        </p:nvGraphicFramePr>
        <p:xfrm>
          <a:off x="7897091" y="888121"/>
          <a:ext cx="1913780" cy="5596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등록하고 관리하는 화면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사원조회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 메일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결재취소는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수정 화면에 적용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따라 변경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6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Full Process,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10+ No Policy</a:t>
                      </a: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(6σ)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</a:t>
                      </a:r>
                      <a:endParaRPr lang="en-US" altLang="ko-KR" sz="70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Quick 6σ,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FMEA, CEO/CPO Task, MGB(</a:t>
                      </a:r>
                      <a:r>
                        <a:rPr lang="ko-KR" altLang="en-US" sz="7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현장개선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Quick Win(</a:t>
                      </a:r>
                      <a:r>
                        <a:rPr lang="ko-KR" altLang="en-US" sz="70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현장개선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의왕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단열재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표면소재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산업용필름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자동차소재부품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CPO(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제조혁신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CPO(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환경안전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과제리더벨트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BB, 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MBB, 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MGB, No Belt</a:t>
                      </a: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활동분야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생산성향상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 항목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영업이익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11122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83524" y="2361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83524" y="35581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99249" y="47345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099249" y="553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213798" y="582847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128339" y="25320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525859"/>
              </p:ext>
            </p:extLst>
          </p:nvPr>
        </p:nvGraphicFramePr>
        <p:xfrm>
          <a:off x="4572743" y="6135460"/>
          <a:ext cx="579957" cy="18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1" name="Image" r:id="rId9" imgW="1053720" imgH="342720" progId="Photoshop.Image.13">
                  <p:embed/>
                </p:oleObj>
              </mc:Choice>
              <mc:Fallback>
                <p:oleObj name="Image" r:id="rId9" imgW="1053720" imgH="342720" progId="Photoshop.Image.13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743" y="6135460"/>
                        <a:ext cx="579957" cy="188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862721" y="3180713"/>
            <a:ext cx="28761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Leader 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사원검색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분임조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분임조장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자동입력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), 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서기 삭제</a:t>
            </a:r>
            <a:endParaRPr lang="en-US" altLang="ko-KR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79166" y="3704062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dirty="0" err="1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과제유형</a:t>
            </a:r>
            <a:r>
              <a:rPr lang="ko-KR" altLang="en-US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DMAIC -&gt; </a:t>
            </a:r>
            <a:r>
              <a:rPr lang="ko-KR" altLang="en-US" dirty="0" err="1" smtClean="0">
                <a:solidFill>
                  <a:schemeClr val="accent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단독유형</a:t>
            </a:r>
            <a:endParaRPr lang="en-US" altLang="ko-KR" dirty="0">
              <a:solidFill>
                <a:schemeClr val="accent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5964" y="5490377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04255" y="4082855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일반과제 유형에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MGB(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현장개선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은 삭제 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83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937282" y="787894"/>
            <a:ext cx="4384401" cy="5736680"/>
            <a:chOff x="1937282" y="787894"/>
            <a:chExt cx="4384401" cy="5736680"/>
          </a:xfrm>
        </p:grpSpPr>
        <p:grpSp>
          <p:nvGrpSpPr>
            <p:cNvPr id="11" name="그룹 10"/>
            <p:cNvGrpSpPr/>
            <p:nvPr/>
          </p:nvGrpSpPr>
          <p:grpSpPr>
            <a:xfrm>
              <a:off x="1937282" y="787894"/>
              <a:ext cx="4384401" cy="5736680"/>
              <a:chOff x="1937282" y="787894"/>
              <a:chExt cx="4384401" cy="573668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937282" y="787894"/>
                <a:ext cx="4384401" cy="5736680"/>
                <a:chOff x="1937282" y="787894"/>
                <a:chExt cx="4384401" cy="5736680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937282" y="787894"/>
                  <a:ext cx="4384401" cy="5736680"/>
                  <a:chOff x="1937282" y="787894"/>
                  <a:chExt cx="4384401" cy="5736680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937282" y="787894"/>
                    <a:ext cx="4384401" cy="5736680"/>
                  </a:xfrm>
                  <a:prstGeom prst="rect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</p:pic>
              <p:pic>
                <p:nvPicPr>
                  <p:cNvPr id="17" name="그림 1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46906" y="1177305"/>
                    <a:ext cx="2925169" cy="12667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28924" y="1771728"/>
                  <a:ext cx="3420009" cy="1308021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23" name="개체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426065"/>
                  </p:ext>
                </p:extLst>
              </p:nvPr>
            </p:nvGraphicFramePr>
            <p:xfrm>
              <a:off x="2828924" y="2276314"/>
              <a:ext cx="3417625" cy="2558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869" name="Image" r:id="rId6" imgW="12317400" imgH="926640" progId="Photoshop.Image.13">
                      <p:embed/>
                    </p:oleObj>
                  </mc:Choice>
                  <mc:Fallback>
                    <p:oleObj name="Image" r:id="rId6" imgW="12317400" imgH="926640" progId="Photoshop.Image.13">
                      <p:embed/>
                      <p:pic>
                        <p:nvPicPr>
                          <p:cNvPr id="10" name="개체 9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828924" y="2276314"/>
                            <a:ext cx="3417625" cy="25588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22768" y="1450974"/>
              <a:ext cx="423840" cy="90933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나의 </a:t>
            </a:r>
            <a:r>
              <a:rPr lang="ko-KR" altLang="en-US" dirty="0" err="1" smtClean="0">
                <a:solidFill>
                  <a:srgbClr val="000000"/>
                </a:solidFill>
              </a:rPr>
              <a:t>분임조과제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PG-F-PK-001-10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459146"/>
              </p:ext>
            </p:extLst>
          </p:nvPr>
        </p:nvGraphicFramePr>
        <p:xfrm>
          <a:off x="7897091" y="888121"/>
          <a:ext cx="1913780" cy="5329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등록하고 관리하는 화면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사원조회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 메일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26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코드정리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- 6σ Full Process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6σ Full Process,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endParaRPr lang="en-US" altLang="ko-KR" sz="7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(6σ)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DMAIC</a:t>
                      </a:r>
                      <a:endParaRPr lang="en-US" altLang="ko-KR" sz="70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marR="0" lvl="0" indent="-72000" algn="l" defTabSz="913761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Quick 6σ,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FMEA, CEO/CPO Task,</a:t>
                      </a:r>
                      <a:endParaRPr lang="en-US" altLang="ko-KR" sz="700" kern="500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청주공장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울산공장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의왕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창호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바닥재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단열재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벽지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표면소재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산업용필름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자동차소재부품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인테리어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연구소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CPO(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제조혁신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CPO(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환경안전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과제리더벨트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BB, 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MBB, 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후보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MGB, No Belt</a:t>
                      </a: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활동분야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생산성향상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원가개선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직접수행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kern="5000" dirty="0" smtClean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300"/>
                        </a:spcBef>
                        <a:defRPr/>
                      </a:pP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 항목 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내부실패비용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매출액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상품원가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영업이익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kern="5000" dirty="0" err="1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r>
                        <a:rPr lang="en-US" altLang="ko-KR" sz="700" b="0" kern="5000" dirty="0" smtClean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11122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24644" y="23230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24644" y="35200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40369" y="46964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40369" y="54536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219153" y="586880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69459" y="24939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8085" y="2044840"/>
            <a:ext cx="17491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2023.02.02</a:t>
            </a:r>
          </a:p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과제활동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분임조활동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동일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일반과제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 후 챔피언 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결재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및 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최종결재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7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39654" y="5453656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951109" y="4022017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95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2324612" y="826403"/>
            <a:ext cx="2831731" cy="5726725"/>
            <a:chOff x="2324612" y="826403"/>
            <a:chExt cx="2831731" cy="5726725"/>
          </a:xfrm>
        </p:grpSpPr>
        <p:grpSp>
          <p:nvGrpSpPr>
            <p:cNvPr id="8" name="그룹 7"/>
            <p:cNvGrpSpPr/>
            <p:nvPr/>
          </p:nvGrpSpPr>
          <p:grpSpPr>
            <a:xfrm>
              <a:off x="2324612" y="826403"/>
              <a:ext cx="2831731" cy="5726725"/>
              <a:chOff x="2324612" y="826403"/>
              <a:chExt cx="2831731" cy="5726725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2324612" y="826403"/>
                <a:ext cx="2831731" cy="5726725"/>
                <a:chOff x="2324612" y="826403"/>
                <a:chExt cx="2831731" cy="5726725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2324612" y="826403"/>
                  <a:ext cx="2831731" cy="5726725"/>
                  <a:chOff x="2324612" y="826403"/>
                  <a:chExt cx="2831731" cy="5726725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24612" y="826403"/>
                    <a:ext cx="2831731" cy="5726725"/>
                  </a:xfrm>
                  <a:prstGeom prst="rect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</p:pic>
              <p:graphicFrame>
                <p:nvGraphicFramePr>
                  <p:cNvPr id="2" name="개체 1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07903694"/>
                      </p:ext>
                    </p:extLst>
                  </p:nvPr>
                </p:nvGraphicFramePr>
                <p:xfrm>
                  <a:off x="2899661" y="1787562"/>
                  <a:ext cx="2205739" cy="16514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4889" name="Image" r:id="rId4" imgW="12317400" imgH="926640" progId="Photoshop.Image.13">
                          <p:embed/>
                        </p:oleObj>
                      </mc:Choice>
                      <mc:Fallback>
                        <p:oleObj name="Image" r:id="rId4" imgW="12317400" imgH="926640" progId="Photoshop.Image.13">
                          <p:embed/>
                          <p:pic>
                            <p:nvPicPr>
                              <p:cNvPr id="0" name="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99661" y="1787562"/>
                                <a:ext cx="2205739" cy="16514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39945" y="1072356"/>
                  <a:ext cx="1892355" cy="81946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21" name="개체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9739304"/>
                  </p:ext>
                </p:extLst>
              </p:nvPr>
            </p:nvGraphicFramePr>
            <p:xfrm>
              <a:off x="2899661" y="1784520"/>
              <a:ext cx="2223409" cy="1664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4890" name="Image" r:id="rId7" imgW="12317400" imgH="926640" progId="Photoshop.Image.13">
                      <p:embed/>
                    </p:oleObj>
                  </mc:Choice>
                  <mc:Fallback>
                    <p:oleObj name="Image" r:id="rId7" imgW="12317400" imgH="926640" progId="Photoshop.Image.13">
                      <p:embed/>
                      <p:pic>
                        <p:nvPicPr>
                          <p:cNvPr id="10" name="개체 9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899661" y="1784520"/>
                            <a:ext cx="2223409" cy="16647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86450" y="1250950"/>
              <a:ext cx="275849" cy="59182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나의 </a:t>
            </a:r>
            <a:r>
              <a:rPr lang="ko-KR" altLang="en-US" dirty="0" err="1" smtClean="0">
                <a:solidFill>
                  <a:srgbClr val="000000"/>
                </a:solidFill>
              </a:rPr>
              <a:t>분임조과제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PG-F-PK-001-10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3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34309"/>
              </p:ext>
            </p:extLst>
          </p:nvPr>
        </p:nvGraphicFramePr>
        <p:xfrm>
          <a:off x="7897091" y="888121"/>
          <a:ext cx="1913780" cy="427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등록하고 관리하는 화면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중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불가 항목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 및 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실시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첨부파일을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다중등록가능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실시일자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의뢰하여 결재 후 다음 단계 활성화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83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승인자에게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메일 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완료 후 다음단계 활성화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 변경 시에는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챔피언에게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메일 발송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</a:tbl>
          </a:graphicData>
        </a:graphic>
      </p:graphicFrame>
      <p:sp>
        <p:nvSpPr>
          <p:cNvPr id="35" name="타원 3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71605" y="16626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145240" y="273524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71605" y="465378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76330" y="53266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21318" y="60097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7015" y="5839382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041413" y="4869769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71606" y="574315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79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8741" y="748076"/>
            <a:ext cx="3218132" cy="5776549"/>
            <a:chOff x="2278741" y="748076"/>
            <a:chExt cx="3218132" cy="5776549"/>
          </a:xfrm>
        </p:grpSpPr>
        <p:grpSp>
          <p:nvGrpSpPr>
            <p:cNvPr id="6" name="그룹 5"/>
            <p:cNvGrpSpPr/>
            <p:nvPr/>
          </p:nvGrpSpPr>
          <p:grpSpPr>
            <a:xfrm>
              <a:off x="2278741" y="748076"/>
              <a:ext cx="3218132" cy="5776549"/>
              <a:chOff x="2278741" y="748076"/>
              <a:chExt cx="3218132" cy="5776549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2278741" y="748076"/>
                <a:ext cx="3218132" cy="5776549"/>
                <a:chOff x="2278741" y="748076"/>
                <a:chExt cx="3218132" cy="5776549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2278741" y="748076"/>
                  <a:ext cx="3218132" cy="5776549"/>
                  <a:chOff x="2278741" y="748076"/>
                  <a:chExt cx="3218132" cy="5776549"/>
                </a:xfrm>
              </p:grpSpPr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278741" y="748076"/>
                    <a:ext cx="3218132" cy="5776549"/>
                  </a:xfrm>
                  <a:prstGeom prst="rect">
                    <a:avLst/>
                  </a:prstGeom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</p:pic>
              <p:graphicFrame>
                <p:nvGraphicFramePr>
                  <p:cNvPr id="14" name="개체 1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321768576"/>
                      </p:ext>
                    </p:extLst>
                  </p:nvPr>
                </p:nvGraphicFramePr>
                <p:xfrm>
                  <a:off x="2932998" y="1839949"/>
                  <a:ext cx="2505777" cy="1876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5915" name="Image" r:id="rId4" imgW="12317400" imgH="926640" progId="Photoshop.Image.13">
                          <p:embed/>
                        </p:oleObj>
                      </mc:Choice>
                      <mc:Fallback>
                        <p:oleObj name="Image" r:id="rId4" imgW="12317400" imgH="926640" progId="Photoshop.Image.13">
                          <p:embed/>
                          <p:pic>
                            <p:nvPicPr>
                              <p:cNvPr id="2" name="개체 1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932998" y="1839949"/>
                                <a:ext cx="2505777" cy="18761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20895" y="1031581"/>
                  <a:ext cx="2146355" cy="92945"/>
                </a:xfrm>
                <a:prstGeom prst="rect">
                  <a:avLst/>
                </a:prstGeom>
              </p:spPr>
            </p:pic>
          </p:grpSp>
          <p:graphicFrame>
            <p:nvGraphicFramePr>
              <p:cNvPr id="18" name="개체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9168010"/>
                  </p:ext>
                </p:extLst>
              </p:nvPr>
            </p:nvGraphicFramePr>
            <p:xfrm>
              <a:off x="2932998" y="1839949"/>
              <a:ext cx="2502602" cy="1873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916" name="Image" r:id="rId7" imgW="12317400" imgH="926640" progId="Photoshop.Image.13">
                      <p:embed/>
                    </p:oleObj>
                  </mc:Choice>
                  <mc:Fallback>
                    <p:oleObj name="Image" r:id="rId7" imgW="12317400" imgH="926640" progId="Photoshop.Image.13">
                      <p:embed/>
                      <p:pic>
                        <p:nvPicPr>
                          <p:cNvPr id="21" name="개체 20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932998" y="1839949"/>
                            <a:ext cx="2502602" cy="18737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6435" y="1241425"/>
              <a:ext cx="290647" cy="62357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나의 </a:t>
            </a:r>
            <a:r>
              <a:rPr lang="ko-KR" altLang="en-US" dirty="0" err="1" smtClean="0">
                <a:solidFill>
                  <a:srgbClr val="000000"/>
                </a:solidFill>
              </a:rPr>
              <a:t>분임조과제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PG-F-PK-001-10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4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583390"/>
              </p:ext>
            </p:extLst>
          </p:nvPr>
        </p:nvGraphicFramePr>
        <p:xfrm>
          <a:off x="7897091" y="888121"/>
          <a:ext cx="1913780" cy="395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분임조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과제목록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수행정보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등록하고 관리하는 화면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중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일반과제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수정불가 항목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일정계획 및 수행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과제유형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활동요약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실시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첨부파일을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다중등록가능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팀구성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83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성과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주요지표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과제등록서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91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승인자에게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메일 발송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완료 후 다음단계 활성화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기본정보 변경 시에는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및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챔피언에게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메일 발송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34230"/>
                  </a:ext>
                </a:extLst>
              </a:tr>
            </a:tbl>
          </a:graphicData>
        </a:graphic>
      </p:graphicFrame>
      <p:sp>
        <p:nvSpPr>
          <p:cNvPr id="45" name="타원 4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585902" y="138656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967500" y="256271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55259" y="439978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55259" y="52431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676784" y="57307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83193" y="600972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2998" y="5692314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104913" y="4627465"/>
            <a:ext cx="982961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000" lvl="0" indent="-72000" defTabSz="913761" fontAlgn="auto" latinLnBrk="0">
              <a:spcBef>
                <a:spcPts val="3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Process Owner (</a:t>
            </a:r>
            <a:r>
              <a:rPr lang="ko-KR" altLang="en-US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 아님</a:t>
            </a:r>
            <a:r>
              <a:rPr lang="en-US" altLang="ko-KR" sz="5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4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EB1A9-25A4-4689-92C6-BCE20AC1E8D2}"/>
              </a:ext>
            </a:extLst>
          </p:cNvPr>
          <p:cNvSpPr txBox="1"/>
          <p:nvPr/>
        </p:nvSpPr>
        <p:spPr>
          <a:xfrm>
            <a:off x="288098" y="1040914"/>
            <a:ext cx="932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메뉴구조도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(3Depth –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메뉴별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현황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C7318B6-5F88-4385-9F0B-67932479C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154902"/>
              </p:ext>
            </p:extLst>
          </p:nvPr>
        </p:nvGraphicFramePr>
        <p:xfrm>
          <a:off x="279472" y="1434258"/>
          <a:ext cx="9427401" cy="4482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3036">
                  <a:extLst>
                    <a:ext uri="{9D8B030D-6E8A-4147-A177-3AD203B41FA5}">
                      <a16:colId xmlns:a16="http://schemas.microsoft.com/office/drawing/2014/main" val="1901568163"/>
                    </a:ext>
                  </a:extLst>
                </a:gridCol>
                <a:gridCol w="1713339">
                  <a:extLst>
                    <a:ext uri="{9D8B030D-6E8A-4147-A177-3AD203B41FA5}">
                      <a16:colId xmlns:a16="http://schemas.microsoft.com/office/drawing/2014/main" val="526487550"/>
                    </a:ext>
                  </a:extLst>
                </a:gridCol>
                <a:gridCol w="1631208">
                  <a:extLst>
                    <a:ext uri="{9D8B030D-6E8A-4147-A177-3AD203B41FA5}">
                      <a16:colId xmlns:a16="http://schemas.microsoft.com/office/drawing/2014/main" val="2047888516"/>
                    </a:ext>
                  </a:extLst>
                </a:gridCol>
                <a:gridCol w="1553273">
                  <a:extLst>
                    <a:ext uri="{9D8B030D-6E8A-4147-A177-3AD203B41FA5}">
                      <a16:colId xmlns:a16="http://schemas.microsoft.com/office/drawing/2014/main" val="1375536850"/>
                    </a:ext>
                  </a:extLst>
                </a:gridCol>
                <a:gridCol w="1670491">
                  <a:extLst>
                    <a:ext uri="{9D8B030D-6E8A-4147-A177-3AD203B41FA5}">
                      <a16:colId xmlns:a16="http://schemas.microsoft.com/office/drawing/2014/main" val="2296571082"/>
                    </a:ext>
                  </a:extLst>
                </a:gridCol>
                <a:gridCol w="1436054">
                  <a:extLst>
                    <a:ext uri="{9D8B030D-6E8A-4147-A177-3AD203B41FA5}">
                      <a16:colId xmlns:a16="http://schemas.microsoft.com/office/drawing/2014/main" val="1319190623"/>
                    </a:ext>
                  </a:extLst>
                </a:gridCol>
              </a:tblGrid>
              <a:tr h="188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3Depth</a:t>
                      </a:r>
                      <a:endParaRPr lang="ko-KR" altLang="en-US" sz="8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요구사항내용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196507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년간계획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,Test)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550815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Report(</a:t>
                      </a:r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i="0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중복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91477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050594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551366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인증관리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91829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Bigdata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Big DATA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97059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자료실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986052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566791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121655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84418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endParaRPr 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820289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결재의뢰함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6473057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교육신청내역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5913684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활용구축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366478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158626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293242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70728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592856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14020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컨텐츠관리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953236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548014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  <a:r>
                        <a:rPr lang="en-US" altLang="ko-KR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 활용구축</a:t>
                      </a:r>
                      <a:r>
                        <a:rPr kumimoji="0" lang="en-US" altLang="ko-KR" sz="7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492832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배치관리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관리툴</a:t>
                      </a: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활용구축</a:t>
                      </a:r>
                      <a:r>
                        <a:rPr kumimoji="0" lang="en-US" altLang="ko-KR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885433"/>
                  </a:ext>
                </a:extLst>
              </a:tr>
              <a:tr h="173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551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3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92990" y="748076"/>
            <a:ext cx="3560085" cy="5781891"/>
            <a:chOff x="1992990" y="748076"/>
            <a:chExt cx="3560085" cy="5781891"/>
          </a:xfrm>
        </p:grpSpPr>
        <p:grpSp>
          <p:nvGrpSpPr>
            <p:cNvPr id="2" name="그룹 1"/>
            <p:cNvGrpSpPr/>
            <p:nvPr/>
          </p:nvGrpSpPr>
          <p:grpSpPr>
            <a:xfrm>
              <a:off x="1992990" y="748076"/>
              <a:ext cx="3560085" cy="5781891"/>
              <a:chOff x="1992990" y="748076"/>
              <a:chExt cx="3560085" cy="578189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990" y="748076"/>
                <a:ext cx="3560085" cy="5781891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8005" y="1053609"/>
                <a:ext cx="2390195" cy="103504"/>
              </a:xfrm>
              <a:prstGeom prst="rect">
                <a:avLst/>
              </a:prstGeom>
            </p:spPr>
          </p:pic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0975" y="1285857"/>
              <a:ext cx="376408" cy="80757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분임조 </a:t>
            </a:r>
            <a:r>
              <a:rPr lang="ko-KR" altLang="en-US" dirty="0" err="1" smtClean="0">
                <a:solidFill>
                  <a:srgbClr val="000000"/>
                </a:solidFill>
              </a:rPr>
              <a:t>과제검색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PG-F-PK-001-11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63488"/>
              </p:ext>
            </p:extLst>
          </p:nvPr>
        </p:nvGraphicFramePr>
        <p:xfrm>
          <a:off x="7897091" y="888121"/>
          <a:ext cx="1913780" cy="22696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조건에 따라 과제 정보 검색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키워드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: or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적용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검색목록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Drop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확정된 과제는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숨김처리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검색리스트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항목들 협의 예정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441981"/>
                  </a:ext>
                </a:extLst>
              </a:tr>
            </a:tbl>
          </a:graphicData>
        </a:graphic>
      </p:graphicFrame>
      <p:sp>
        <p:nvSpPr>
          <p:cNvPr id="52" name="타원 5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54345" y="133576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83192" y="348386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774453"/>
              </p:ext>
            </p:extLst>
          </p:nvPr>
        </p:nvGraphicFramePr>
        <p:xfrm>
          <a:off x="5061744" y="5992333"/>
          <a:ext cx="321469" cy="7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5" name="Image" r:id="rId6" imgW="1396800" imgH="342720" progId="Photoshop.Image.13">
                  <p:embed/>
                </p:oleObj>
              </mc:Choice>
              <mc:Fallback>
                <p:oleObj name="Image" r:id="rId6" imgW="1396800" imgH="34272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61744" y="5992333"/>
                        <a:ext cx="321469" cy="7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836519" y="59463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35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303068" y="748076"/>
            <a:ext cx="3346618" cy="5740350"/>
            <a:chOff x="2303068" y="748076"/>
            <a:chExt cx="3346618" cy="57403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3068" y="748076"/>
              <a:ext cx="3346618" cy="574035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3945" y="1755190"/>
              <a:ext cx="2607230" cy="19697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30" y="1037579"/>
            <a:ext cx="2250495" cy="9745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분임조 활동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분임조 </a:t>
            </a:r>
            <a:r>
              <a:rPr lang="ko-KR" altLang="en-US" dirty="0" err="1" smtClean="0">
                <a:solidFill>
                  <a:srgbClr val="000000"/>
                </a:solidFill>
              </a:rPr>
              <a:t>과제검색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PG-F-PK-001-11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235060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조건에 따라 과제 정보 검색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상세정보 확인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55" name="타원 5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77040" y="31386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3945" y="5725082"/>
            <a:ext cx="482504" cy="769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등록</a:t>
            </a:r>
          </a:p>
        </p:txBody>
      </p:sp>
    </p:spTree>
    <p:extLst>
      <p:ext uri="{BB962C8B-B14F-4D97-AF65-F5344CB8AC3E}">
        <p14:creationId xmlns:p14="http://schemas.microsoft.com/office/powerpoint/2010/main" val="261808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606746" y="852336"/>
            <a:ext cx="6860854" cy="5554484"/>
            <a:chOff x="606746" y="852336"/>
            <a:chExt cx="6860854" cy="5554484"/>
          </a:xfrm>
        </p:grpSpPr>
        <p:grpSp>
          <p:nvGrpSpPr>
            <p:cNvPr id="2" name="그룹 1"/>
            <p:cNvGrpSpPr/>
            <p:nvPr/>
          </p:nvGrpSpPr>
          <p:grpSpPr>
            <a:xfrm>
              <a:off x="606746" y="852336"/>
              <a:ext cx="6860854" cy="5554484"/>
              <a:chOff x="606746" y="852336"/>
              <a:chExt cx="6860854" cy="5554484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6746" y="852336"/>
                <a:ext cx="6860854" cy="5554484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289" y="1462336"/>
                <a:ext cx="4570991" cy="197940"/>
              </a:xfrm>
              <a:prstGeom prst="rect">
                <a:avLst/>
              </a:prstGeom>
            </p:spPr>
          </p:pic>
        </p:grp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7608" y="1892300"/>
              <a:ext cx="616226" cy="132208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분임조 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분임조 편성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PG-F-PK-001-12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20763"/>
              </p:ext>
            </p:extLst>
          </p:nvPr>
        </p:nvGraphicFramePr>
        <p:xfrm>
          <a:off x="7897091" y="888121"/>
          <a:ext cx="1913780" cy="187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편성을 위한 관리자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분임조장명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분임조등록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012442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94425" y="21053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94425" y="394106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642325" y="522122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2290" y="3651843"/>
            <a:ext cx="17491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2023.02.02</a:t>
            </a: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사무국 권한이 있는 사원만 접근 가능함</a:t>
            </a:r>
            <a:endParaRPr lang="en-US" altLang="ko-KR" sz="7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분임조 편성 화면에는 부문이 소속 앞으로 가도록 표시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8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06746" y="852336"/>
            <a:ext cx="6860854" cy="5638751"/>
            <a:chOff x="606746" y="852336"/>
            <a:chExt cx="6860854" cy="5638751"/>
          </a:xfrm>
        </p:grpSpPr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4883270"/>
                </p:ext>
              </p:extLst>
            </p:nvPr>
          </p:nvGraphicFramePr>
          <p:xfrm>
            <a:off x="606746" y="852336"/>
            <a:ext cx="6860854" cy="5638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1" name="Image" r:id="rId3" imgW="15809400" imgH="13028400" progId="Photoshop.Image.13">
                    <p:embed/>
                  </p:oleObj>
                </mc:Choice>
                <mc:Fallback>
                  <p:oleObj name="Image" r:id="rId3" imgW="15809400" imgH="13028400" progId="Photoshop.Image.1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6746" y="852336"/>
                          <a:ext cx="6860854" cy="5638751"/>
                        </a:xfrm>
                        <a:prstGeom prst="rect">
                          <a:avLst/>
                        </a:prstGeom>
                        <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0048" y="1889124"/>
              <a:ext cx="621551" cy="133351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분임조 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분임조 편성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PG-F-PK-001-12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626165"/>
              </p:ext>
            </p:extLst>
          </p:nvPr>
        </p:nvGraphicFramePr>
        <p:xfrm>
          <a:off x="7897091" y="888121"/>
          <a:ext cx="1913780" cy="128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편성을 위한 관리자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상세정보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94425" y="348092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347050" y="548411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909" y="1447096"/>
            <a:ext cx="4570991" cy="1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379336" y="888121"/>
            <a:ext cx="4372015" cy="5505956"/>
            <a:chOff x="2379336" y="888121"/>
            <a:chExt cx="4372015" cy="5505956"/>
          </a:xfrm>
        </p:grpSpPr>
        <p:grpSp>
          <p:nvGrpSpPr>
            <p:cNvPr id="2" name="그룹 1"/>
            <p:cNvGrpSpPr/>
            <p:nvPr/>
          </p:nvGrpSpPr>
          <p:grpSpPr>
            <a:xfrm>
              <a:off x="2379336" y="888121"/>
              <a:ext cx="4372015" cy="5505956"/>
              <a:chOff x="2379336" y="888121"/>
              <a:chExt cx="4372015" cy="550595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9336" y="888121"/>
                <a:ext cx="4372015" cy="550595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2981" y="1547812"/>
                <a:ext cx="423840" cy="90933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750" y="1256947"/>
              <a:ext cx="2964180" cy="128359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분임조 활동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분임조 편성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PG-F-PK-001-12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09017"/>
              </p:ext>
            </p:extLst>
          </p:nvPr>
        </p:nvGraphicFramePr>
        <p:xfrm>
          <a:off x="7897091" y="888121"/>
          <a:ext cx="1913780" cy="230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편성을 위한 관리자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등록 화면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사무국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사원검색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및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사원검색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공통사용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 트리 구조로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이력내용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012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대상선정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155695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705838" y="177203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94425" y="394106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63756" y="541029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17180" y="3289259"/>
            <a:ext cx="1749197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2023.02.02</a:t>
            </a: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분임조원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 시 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조직별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사원 선택 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수정하여 구성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등록번호 필수 항목 제외</a:t>
            </a:r>
            <a:endParaRPr lang="en-US" altLang="ko-KR" sz="7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분임조원는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분임조 중복될 수 없으며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 분임조 생성 시 기존 분임조에서 자동 삭제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정보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정보 업데이트 시 타 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 이동 시 해당부서 분임조 삭제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수동 이력정보 등록 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가능여부 확인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70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개발공수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확인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534919" y="568633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45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1756" y="970963"/>
            <a:ext cx="7313943" cy="5218520"/>
            <a:chOff x="301756" y="970963"/>
            <a:chExt cx="7313943" cy="5218520"/>
          </a:xfrm>
        </p:grpSpPr>
        <p:grpSp>
          <p:nvGrpSpPr>
            <p:cNvPr id="2" name="그룹 1"/>
            <p:cNvGrpSpPr/>
            <p:nvPr/>
          </p:nvGrpSpPr>
          <p:grpSpPr>
            <a:xfrm>
              <a:off x="301756" y="970963"/>
              <a:ext cx="7313943" cy="5218520"/>
              <a:chOff x="301756" y="970963"/>
              <a:chExt cx="7313943" cy="521852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1756" y="970963"/>
                <a:ext cx="7313943" cy="521852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3080" y="2426828"/>
                <a:ext cx="5715000" cy="875506"/>
              </a:xfrm>
              <a:prstGeom prst="rect">
                <a:avLst/>
              </a:prstGeom>
            </p:spPr>
          </p:pic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992" y="1599925"/>
              <a:ext cx="4960458" cy="214805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분임조 활동</a:t>
            </a:r>
            <a:r>
              <a:rPr lang="en-US" altLang="ko-KR" dirty="0">
                <a:solidFill>
                  <a:srgbClr val="000000"/>
                </a:solidFill>
              </a:rPr>
              <a:t>&gt;Report(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UI-F-PK-001-13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PG-F-PK-001-13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95558"/>
              </p:ext>
            </p:extLst>
          </p:nvPr>
        </p:nvGraphicFramePr>
        <p:xfrm>
          <a:off x="7897091" y="888121"/>
          <a:ext cx="1913780" cy="17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03_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검색 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조회기간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내역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032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175068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923600" y="249271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03560" y="359601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531420" y="514287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3268" y="4543440"/>
            <a:ext cx="17491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2023.02.14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진행현황 표시구분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7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5" y="888121"/>
            <a:ext cx="6723236" cy="53946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실시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272489"/>
              </p:ext>
            </p:extLst>
          </p:nvPr>
        </p:nvGraphicFramePr>
        <p:xfrm>
          <a:off x="7897091" y="888121"/>
          <a:ext cx="1913780" cy="443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목록의 제안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상세정보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실시제안등록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관련 쪽지 제안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연관어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검색으로 찾아서 선택함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b="1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- 10+ No Policy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해당없음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- 10+ No Policy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유형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No Particle, No Scrap, No Line trouble, No Light, No Model change Loss, No Re-handling, No Forklift, No Overstock, No Mask, No Accident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년간효과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금액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외부실패비용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내부실패비용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매출액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제조원가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상품원가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 영업이익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823267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401791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47907" y="263769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488918" y="513935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등급 → 등급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진행현황 으로 표기 변경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30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86" y="888121"/>
            <a:ext cx="5282578" cy="56601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실시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673821"/>
              </p:ext>
            </p:extLst>
          </p:nvPr>
        </p:nvGraphicFramePr>
        <p:xfrm>
          <a:off x="7897091" y="888121"/>
          <a:ext cx="1913780" cy="441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 제안 등록 화면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제아자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쪽지 제안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쪽지제안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검색하여 선택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 팝업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활동결과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제안등록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개선 전 이미지 등록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한장이라도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등록하도록 구성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결재자지정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사원검색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관련 쪽지 제안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연관어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검색으로 찾아서 선택함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원가개선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b="1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년간효과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금액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외부실패비용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내부실패비용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매출액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제조원가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상품원가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 영업이익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666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975092" y="20694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93139" y="424915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334531" y="567625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497110" y="235782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05077" y="485029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3117" y="3672071"/>
            <a:ext cx="174919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2023.02.02</a:t>
            </a: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제안내용 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 및 문제점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개선내용</a:t>
            </a:r>
            <a:r>
              <a:rPr lang="en-US" altLang="ko-KR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 으로 구분하여 구성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3117" y="4543440"/>
            <a:ext cx="17491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2023.02.14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제안자 </a:t>
            </a: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사무국권한</a:t>
            </a:r>
            <a:endParaRPr lang="en-US" altLang="ko-KR" sz="7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본인</a:t>
            </a:r>
            <a:endParaRPr lang="en-US" altLang="ko-KR" sz="7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년간 효과금액 도움말 보완</a:t>
            </a:r>
            <a:endParaRPr lang="en-US" altLang="ko-KR" sz="7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쪽지제안 선택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0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39" y="888121"/>
            <a:ext cx="5541187" cy="54611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실시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71783"/>
              </p:ext>
            </p:extLst>
          </p:nvPr>
        </p:nvGraphicFramePr>
        <p:xfrm>
          <a:off x="7897091" y="888121"/>
          <a:ext cx="1913780" cy="203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관련쪽지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 화면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검색조건 전체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제안유형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선택완료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500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80698" y="239333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953872" y="364740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782081" y="462218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76" name="개체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266757"/>
              </p:ext>
            </p:extLst>
          </p:nvPr>
        </p:nvGraphicFramePr>
        <p:xfrm>
          <a:off x="3187643" y="4640443"/>
          <a:ext cx="1386110" cy="133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8" name="Image" r:id="rId4" imgW="3567960" imgH="342720" progId="Photoshop.Image.13">
                  <p:embed/>
                </p:oleObj>
              </mc:Choice>
              <mc:Fallback>
                <p:oleObj name="Image" r:id="rId4" imgW="3567960" imgH="34272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7643" y="4640443"/>
                        <a:ext cx="1386110" cy="133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07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62" y="839410"/>
            <a:ext cx="4390237" cy="56060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실시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40726"/>
              </p:ext>
            </p:extLst>
          </p:nvPr>
        </p:nvGraphicFramePr>
        <p:xfrm>
          <a:off x="7897091" y="888121"/>
          <a:ext cx="1913780" cy="3717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 제안 상세정보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제안자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사원선택</a:t>
                      </a:r>
                      <a:endParaRPr lang="en-US" altLang="ko-KR" sz="700" b="0" baseline="0" dirty="0" smtClean="0">
                        <a:solidFill>
                          <a:srgbClr val="0070C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활동결과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썸네일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이미지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클릭 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크게보기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레이어팝업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Drop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관련 쪽지 제안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연관어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검색으로 찾아서 선택함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원가개선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b="1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년간효과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금액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외부실패비용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내부실패비용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매출액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제조원가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상품원가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 영업이익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666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311642" y="152973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1611" y="56604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572530" y="39656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6406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B105F7F-12D2-412F-86CD-B7A00029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643609"/>
              </p:ext>
            </p:extLst>
          </p:nvPr>
        </p:nvGraphicFramePr>
        <p:xfrm>
          <a:off x="288098" y="1348691"/>
          <a:ext cx="9399366" cy="50203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676">
                  <a:extLst>
                    <a:ext uri="{9D8B030D-6E8A-4147-A177-3AD203B41FA5}">
                      <a16:colId xmlns:a16="http://schemas.microsoft.com/office/drawing/2014/main" val="3257341015"/>
                    </a:ext>
                  </a:extLst>
                </a:gridCol>
                <a:gridCol w="2350429">
                  <a:extLst>
                    <a:ext uri="{9D8B030D-6E8A-4147-A177-3AD203B41FA5}">
                      <a16:colId xmlns:a16="http://schemas.microsoft.com/office/drawing/2014/main" val="1427507118"/>
                    </a:ext>
                  </a:extLst>
                </a:gridCol>
                <a:gridCol w="2137752">
                  <a:extLst>
                    <a:ext uri="{9D8B030D-6E8A-4147-A177-3AD203B41FA5}">
                      <a16:colId xmlns:a16="http://schemas.microsoft.com/office/drawing/2014/main" val="2409195790"/>
                    </a:ext>
                  </a:extLst>
                </a:gridCol>
                <a:gridCol w="1837722">
                  <a:extLst>
                    <a:ext uri="{9D8B030D-6E8A-4147-A177-3AD203B41FA5}">
                      <a16:colId xmlns:a16="http://schemas.microsoft.com/office/drawing/2014/main" val="1856028912"/>
                    </a:ext>
                  </a:extLst>
                </a:gridCol>
                <a:gridCol w="1267787">
                  <a:extLst>
                    <a:ext uri="{9D8B030D-6E8A-4147-A177-3AD203B41FA5}">
                      <a16:colId xmlns:a16="http://schemas.microsoft.com/office/drawing/2014/main" val="845864470"/>
                    </a:ext>
                  </a:extLst>
                </a:gridCol>
              </a:tblGrid>
              <a:tr h="207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r>
                        <a:rPr 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r>
                        <a:rPr 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222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서브화면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84379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KPI&gt;6σ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 현황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16184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4685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KPI&gt;MBB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286816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관리대상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39536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KPI&gt;KPI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관리자용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025600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과제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893079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54174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UI-F-PK-001-09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83513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91988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과제검색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922108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편성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87591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 활동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08749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 제안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2061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987150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검색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53311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80551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마감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등급평가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43432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UI-F-PK-001-19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마감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비용지급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37012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&gt;10+ 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Policy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648003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Report(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12578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육성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575894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년간계획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,Test)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401388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&gt;Report(</a:t>
                      </a:r>
                      <a:r>
                        <a:rPr lang="ko-KR" altLang="en-US" sz="7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22726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220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FF8F5D5-55D4-44AB-B974-CEA00858F420}"/>
              </a:ext>
            </a:extLst>
          </p:cNvPr>
          <p:cNvSpPr txBox="1"/>
          <p:nvPr/>
        </p:nvSpPr>
        <p:spPr>
          <a:xfrm>
            <a:off x="288098" y="1040914"/>
            <a:ext cx="932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 차</a:t>
            </a:r>
          </a:p>
        </p:txBody>
      </p:sp>
    </p:spTree>
    <p:extLst>
      <p:ext uri="{BB962C8B-B14F-4D97-AF65-F5344CB8AC3E}">
        <p14:creationId xmlns:p14="http://schemas.microsoft.com/office/powerpoint/2010/main" val="53647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64" y="840734"/>
            <a:ext cx="4670227" cy="5594528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실시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457638"/>
              </p:ext>
            </p:extLst>
          </p:nvPr>
        </p:nvGraphicFramePr>
        <p:xfrm>
          <a:off x="7897091" y="888121"/>
          <a:ext cx="1913780" cy="1444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 제안 상세정보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이미지크게보기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6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5" y="888121"/>
            <a:ext cx="6723236" cy="53946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쪽지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572951"/>
              </p:ext>
            </p:extLst>
          </p:nvPr>
        </p:nvGraphicFramePr>
        <p:xfrm>
          <a:off x="7897091" y="888121"/>
          <a:ext cx="1913780" cy="3665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목록의 제안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상세정보 화면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쪽지제안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버튼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관련 쪽지 제안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연관어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검색으로 찾아서 선택함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원가개선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b="1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년간효과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금액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외부실패비용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내부실패비용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매출액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제조원가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상품원가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 영업이익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해당없음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823267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401791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47907" y="263769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488918" y="513935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252144" y="5791200"/>
            <a:ext cx="1473120" cy="6275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등급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삭제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등급 없음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kumimoji="1" lang="ko-KR" altLang="en-US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596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42" y="873292"/>
            <a:ext cx="6012348" cy="54796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쪽지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69888"/>
              </p:ext>
            </p:extLst>
          </p:nvPr>
        </p:nvGraphicFramePr>
        <p:xfrm>
          <a:off x="7897091" y="888121"/>
          <a:ext cx="1913780" cy="235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 등록 화면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제안자 </a:t>
                      </a:r>
                      <a:r>
                        <a:rPr lang="ko-KR" altLang="en-US" sz="700" b="0" dirty="0" err="1" smtClean="0">
                          <a:solidFill>
                            <a:srgbClr val="0070C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원가개선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b="1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666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560127" y="225675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967190" y="534700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5759450" y="5454650"/>
            <a:ext cx="539750" cy="190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3117" y="4543440"/>
            <a:ext cx="17491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2023.02.14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제안자 </a:t>
            </a: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사무국권한</a:t>
            </a:r>
            <a:endParaRPr lang="en-US" altLang="ko-KR" sz="7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본인</a:t>
            </a:r>
            <a:endParaRPr lang="en-US" altLang="ko-KR" sz="70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메뉴배치 쪽지제안이 위로</a:t>
            </a: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6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25" y="1014853"/>
            <a:ext cx="5747378" cy="52428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</a:t>
            </a:r>
            <a:r>
              <a:rPr lang="ko-KR" altLang="en-US" dirty="0" smtClean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쪽지 제안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81475"/>
              </p:ext>
            </p:extLst>
          </p:nvPr>
        </p:nvGraphicFramePr>
        <p:xfrm>
          <a:off x="7897091" y="888121"/>
          <a:ext cx="1913780" cy="235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실시제안과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쪽지제안으로 구성되며 등록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하고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심사관리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하는 화면으로 구성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 상세정보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임시저장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Drop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코드정보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 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청주공장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울산공장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연구소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본사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의왕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해외</a:t>
                      </a:r>
                      <a:r>
                        <a:rPr lang="en-US" altLang="ko-KR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72000" indent="-72000" defTabSz="913761" latinLnBrk="0">
                        <a:spcBef>
                          <a:spcPts val="500"/>
                        </a:spcBef>
                        <a:defRPr/>
                      </a:pP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-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유형 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: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생산성향상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원가개선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에너지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환경안전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설비개선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err="1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낭비제거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비용절감</a:t>
                      </a:r>
                      <a:r>
                        <a:rPr lang="en-US" altLang="ko-KR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700" b="1" kern="5000" dirty="0" smtClean="0">
                          <a:solidFill>
                            <a:prstClr val="black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기타</a:t>
                      </a:r>
                      <a:endParaRPr lang="en-US" altLang="ko-KR" sz="700" kern="5000" dirty="0" smtClean="0">
                        <a:solidFill>
                          <a:prstClr val="black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4666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914581" y="234217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839090" y="545169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452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666" y="823234"/>
            <a:ext cx="3520884" cy="55960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제안검색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PG-F-PK-001-16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665579"/>
              </p:ext>
            </p:extLst>
          </p:nvPr>
        </p:nvGraphicFramePr>
        <p:xfrm>
          <a:off x="7897091" y="888121"/>
          <a:ext cx="1913780" cy="24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실시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제안을 검색하는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제안검색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쪽지제안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과제활동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분임조활동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정보도 노출되도록 구성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Drop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확정된 제안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과제는 숨김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검색리스트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다운로드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항목들 협의 예정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651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134809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16331" y="141507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23749" y="374337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443198"/>
              </p:ext>
            </p:extLst>
          </p:nvPr>
        </p:nvGraphicFramePr>
        <p:xfrm>
          <a:off x="5442744" y="5808183"/>
          <a:ext cx="321469" cy="7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9" name="Image" r:id="rId4" imgW="1396800" imgH="342720" progId="Photoshop.Image.13">
                  <p:embed/>
                </p:oleObj>
              </mc:Choice>
              <mc:Fallback>
                <p:oleObj name="Image" r:id="rId4" imgW="1396800" imgH="342720" progId="Photoshop.Image.13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42744" y="5808183"/>
                        <a:ext cx="321469" cy="789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217519" y="576217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80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02" y="823234"/>
            <a:ext cx="4582198" cy="559863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제안검색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PG-F-PK-001-16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70009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실시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제안을 검색하는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제안상세정보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30631" y="297717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4330631" y="3743325"/>
            <a:ext cx="88969" cy="666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359206" y="4429125"/>
            <a:ext cx="88969" cy="666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814908" y="3743325"/>
            <a:ext cx="88969" cy="666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843483" y="4429125"/>
            <a:ext cx="88969" cy="666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03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2" y="888121"/>
            <a:ext cx="6333019" cy="54254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제안 심사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PG-F-PK-001-17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76905"/>
              </p:ext>
            </p:extLst>
          </p:nvPr>
        </p:nvGraphicFramePr>
        <p:xfrm>
          <a:off x="7897091" y="888121"/>
          <a:ext cx="1913780" cy="187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실시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 정보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엑셀다운로드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87499" y="20023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72958" y="398915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227638" y="526586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2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50" y="888121"/>
            <a:ext cx="4051874" cy="55253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제안 심사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PG-F-PK-001-17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435075"/>
              </p:ext>
            </p:extLst>
          </p:nvPr>
        </p:nvGraphicFramePr>
        <p:xfrm>
          <a:off x="7897091" y="888121"/>
          <a:ext cx="1913780" cy="1552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결재이력정보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982104" y="29929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04458" y="54367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478338" y="577386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41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2" y="888121"/>
            <a:ext cx="6314992" cy="53997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제안 마감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등급평가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UI-F-PK-001-18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PG-F-PK-001-18</a:t>
            </a:r>
            <a:endParaRPr lang="en-US" altLang="ko-KR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4730"/>
              </p:ext>
            </p:extLst>
          </p:nvPr>
        </p:nvGraphicFramePr>
        <p:xfrm>
          <a:off x="7897091" y="888121"/>
          <a:ext cx="1913780" cy="251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 정보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제안심사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상세페이지와 동일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심사 완료된 제안 목록만 리스트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선택 후 마감 등록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마감후에도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등급수정가능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비용지급 후에는 수정 불가 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87499" y="20023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72958" y="398915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794520" y="526586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291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888121"/>
            <a:ext cx="6326999" cy="54254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제안 마감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비용지급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UI-F-PK-001-19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PG-F-PK-001-19</a:t>
            </a:r>
            <a:endParaRPr lang="en-US" altLang="ko-KR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06482"/>
              </p:ext>
            </p:extLst>
          </p:nvPr>
        </p:nvGraphicFramePr>
        <p:xfrm>
          <a:off x="7897091" y="888121"/>
          <a:ext cx="1913780" cy="251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상세 정보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제안심사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상세페이지와 동일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등급평가 마감이 완료된 제안 목록만 리스트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선택 후 지급여부 마감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지급된 건만 마감되도록 구성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87499" y="20023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72958" y="398915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794520" y="526586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81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105F7F-12D2-412F-86CD-B7A00029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27592"/>
              </p:ext>
            </p:extLst>
          </p:nvPr>
        </p:nvGraphicFramePr>
        <p:xfrm>
          <a:off x="288098" y="1193423"/>
          <a:ext cx="9399366" cy="4250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5676">
                  <a:extLst>
                    <a:ext uri="{9D8B030D-6E8A-4147-A177-3AD203B41FA5}">
                      <a16:colId xmlns:a16="http://schemas.microsoft.com/office/drawing/2014/main" val="3257341015"/>
                    </a:ext>
                  </a:extLst>
                </a:gridCol>
                <a:gridCol w="2685260">
                  <a:extLst>
                    <a:ext uri="{9D8B030D-6E8A-4147-A177-3AD203B41FA5}">
                      <a16:colId xmlns:a16="http://schemas.microsoft.com/office/drawing/2014/main" val="1427507118"/>
                    </a:ext>
                  </a:extLst>
                </a:gridCol>
                <a:gridCol w="1802921">
                  <a:extLst>
                    <a:ext uri="{9D8B030D-6E8A-4147-A177-3AD203B41FA5}">
                      <a16:colId xmlns:a16="http://schemas.microsoft.com/office/drawing/2014/main" val="2409195790"/>
                    </a:ext>
                  </a:extLst>
                </a:gridCol>
                <a:gridCol w="1837722">
                  <a:extLst>
                    <a:ext uri="{9D8B030D-6E8A-4147-A177-3AD203B41FA5}">
                      <a16:colId xmlns:a16="http://schemas.microsoft.com/office/drawing/2014/main" val="1856028912"/>
                    </a:ext>
                  </a:extLst>
                </a:gridCol>
                <a:gridCol w="1267787">
                  <a:extLst>
                    <a:ext uri="{9D8B030D-6E8A-4147-A177-3AD203B41FA5}">
                      <a16:colId xmlns:a16="http://schemas.microsoft.com/office/drawing/2014/main" val="845864470"/>
                    </a:ext>
                  </a:extLst>
                </a:gridCol>
              </a:tblGrid>
              <a:tr h="2076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</a:t>
                      </a:r>
                      <a:r>
                        <a:rPr 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</a:t>
                      </a:r>
                      <a:r>
                        <a:rPr lang="en-US" sz="8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페이지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6222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84379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인증관리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06275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&gt;Big DATA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039828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UI-F-PK-001-29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자료실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 프로그램 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16184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&gt;BP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사례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 프로그램 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24685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공지사항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 프로그램 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8286816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커뮤니티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Q&amp;A 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게시판 프로그램 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939536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025600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893079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541747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UI-F-PK-001-36(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교육신청내역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83513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UI-F-PK-001-37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922108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UI-F-PK-001-38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787591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UI-F-PK-001-39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08749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UI-F-PK-001-40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2061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UI-F-PK-001-41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987150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UI-F-PK-001-42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753311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UI-F-PK-001-43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컨텐츠관리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80551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UI-F-PK-001-44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통계관리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434325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UI-F-PK-001-45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370122"/>
                  </a:ext>
                </a:extLst>
              </a:tr>
              <a:tr h="192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UI-F-PK-001-46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관리툴활용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배치관리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64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9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&gt;Report(</a:t>
            </a:r>
            <a:r>
              <a:rPr lang="ko-KR" altLang="en-US" dirty="0" smtClean="0">
                <a:solidFill>
                  <a:srgbClr val="000000"/>
                </a:solidFill>
              </a:rPr>
              <a:t>관리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PG-F-PK-001-21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82" y="811653"/>
            <a:ext cx="5323087" cy="566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71851"/>
              </p:ext>
            </p:extLst>
          </p:nvPr>
        </p:nvGraphicFramePr>
        <p:xfrm>
          <a:off x="7897091" y="888121"/>
          <a:ext cx="1913780" cy="2408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조건을 활용한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통계 내역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정의서의 등록 확인 필요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검색된 항목의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총괄통계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엑셀다운로드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15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엑셀다운로드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353371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74565" y="20023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472641" y="255448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136874" y="365937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672375" y="35564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761045" y="554910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76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78" y="811652"/>
            <a:ext cx="4145972" cy="56604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제안</a:t>
            </a:r>
            <a:r>
              <a:rPr lang="en-US" altLang="ko-KR" dirty="0" smtClean="0">
                <a:solidFill>
                  <a:srgbClr val="000000"/>
                </a:solidFill>
              </a:rPr>
              <a:t>&gt;Report(</a:t>
            </a:r>
            <a:r>
              <a:rPr lang="ko-KR" altLang="en-US" dirty="0" smtClean="0">
                <a:solidFill>
                  <a:srgbClr val="000000"/>
                </a:solidFill>
              </a:rPr>
              <a:t>관리</a:t>
            </a:r>
            <a:r>
              <a:rPr lang="en-US" altLang="ko-KR" dirty="0" smtClean="0">
                <a:solidFill>
                  <a:srgbClr val="000000"/>
                </a:solidFill>
              </a:rPr>
              <a:t>)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PG-F-PK-001-21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841919"/>
              </p:ext>
            </p:extLst>
          </p:nvPr>
        </p:nvGraphicFramePr>
        <p:xfrm>
          <a:off x="7897091" y="888121"/>
          <a:ext cx="1913780" cy="1552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심사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관리자기능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04_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결재이력정보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42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43737"/>
                  </a:ext>
                </a:extLst>
              </a:tr>
            </a:tbl>
          </a:graphicData>
        </a:graphic>
      </p:graphicFrame>
      <p:sp>
        <p:nvSpPr>
          <p:cNvPr id="22" name="타원 2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982104" y="29929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04458" y="54367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478338" y="577386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20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57" y="850022"/>
            <a:ext cx="6723233" cy="564171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나의 육성 현황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PG-F-PK-001-22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10385"/>
              </p:ext>
            </p:extLst>
          </p:nvPr>
        </p:nvGraphicFramePr>
        <p:xfrm>
          <a:off x="7897091" y="888121"/>
          <a:ext cx="1913780" cy="299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나의 육성 현황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품질인증 관련 나의 현황을 볼 수 있는 화면이다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벨트별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인수 현황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인사정보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시스템과 연계한 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교육신청은 본 시스템에서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상위단계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인증 시 하위 단계는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인증한 사항임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인증벨트별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상세내역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데이터 확인 필요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필요</a:t>
                      </a:r>
                      <a:endParaRPr lang="en-US" altLang="ko-KR" sz="7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확인이 어려우면 새로 시작</a:t>
                      </a:r>
                      <a:endParaRPr lang="en-US" altLang="ko-KR" sz="7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신청가능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신청완료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불합격</a:t>
                      </a:r>
                      <a:endParaRPr lang="en-US" altLang="ko-KR" sz="700" b="1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139703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15062" y="312696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28073" y="2402491"/>
            <a:ext cx="12824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en-US" altLang="ko-KR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1310" y="2402491"/>
            <a:ext cx="12824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en-US" altLang="ko-KR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33223" y="2599341"/>
            <a:ext cx="128240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67451" y="2599340"/>
            <a:ext cx="136526" cy="1414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72051" y="2599340"/>
            <a:ext cx="136526" cy="14147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</p:spTree>
    <p:extLst>
      <p:ext uri="{BB962C8B-B14F-4D97-AF65-F5344CB8AC3E}">
        <p14:creationId xmlns:p14="http://schemas.microsoft.com/office/powerpoint/2010/main" val="177110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53" y="859935"/>
            <a:ext cx="6657482" cy="55540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lvl="0" eaLnBrk="1" fontAlgn="ctr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 err="1">
                <a:solidFill>
                  <a:srgbClr val="000000"/>
                </a:solidFill>
              </a:rPr>
              <a:t>년간계획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,Test)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UI-F-PK-001-23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PG-F-PK-001-23</a:t>
            </a:r>
            <a:endParaRPr lang="en-US" altLang="ko-KR" dirty="0"/>
          </a:p>
        </p:txBody>
      </p:sp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276997"/>
              </p:ext>
            </p:extLst>
          </p:nvPr>
        </p:nvGraphicFramePr>
        <p:xfrm>
          <a:off x="7897091" y="888121"/>
          <a:ext cx="1913780" cy="56852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년간계획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,Test)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 교육계획 및 신청 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년간 교육계획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교육명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아래에 정보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교육정보 확인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859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정원 및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신청인원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59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아래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alert)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차교육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(1/20~26)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교육을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신청하시겠습니다까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인원 정원이 마감되었습니다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 신청한 교육입니다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.(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306494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 – 1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교육만으로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 및 인증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BB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교육 이수 후 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신청가능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 후 과제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신청가능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*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건이상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완료 및 진행중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이상일때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교육이수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없어도 과제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응시가능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건이상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완료 및 진행중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이상일때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BB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후 과제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164580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65667" y="412116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733607" y="412116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536543" y="407864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23188"/>
          <a:stretch/>
        </p:blipFill>
        <p:spPr>
          <a:xfrm>
            <a:off x="8176199" y="5274427"/>
            <a:ext cx="1036381" cy="11957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5097780" y="4701540"/>
            <a:ext cx="2430780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교육에는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최소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정원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(5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명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미달시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폐강될 수 있음 문구 삽입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097780" y="4320540"/>
            <a:ext cx="2430780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보조창 추가하여 누르면 </a:t>
            </a:r>
            <a:endParaRPr lang="en-US" altLang="ko-KR" b="1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kumimoji="1" lang="en-US" altLang="ko-KR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6σ </a:t>
            </a:r>
            <a:r>
              <a:rPr kumimoji="1" lang="ko-KR" altLang="en-US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인증 절차가 보여질 수 있도록 추가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5097780" y="5090160"/>
            <a:ext cx="2430780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과정별 안내 문구 삽입 필요</a:t>
            </a:r>
          </a:p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--&gt;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이전 단계를 완료하지 않으면 활성화되지 않습니다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097780" y="5501640"/>
            <a:ext cx="2430780" cy="42672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교육과정별 안내 들어가는 첨부파일을 매번 등록없이</a:t>
            </a:r>
          </a:p>
          <a:p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</a:t>
            </a:r>
            <a:r>
              <a:rPr lang="en-US" altLang="ko-KR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Link </a:t>
            </a:r>
            <a:r>
              <a:rPr lang="ko-KR" altLang="en-US" b="1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할 순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있는지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?</a:t>
            </a:r>
            <a:b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→ 해당 자료는 자료실에 등록하여 자동 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Link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되도록 함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0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&gt;Report(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83144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&gt;Report(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 bwMode="auto">
          <a:xfrm>
            <a:off x="1318260" y="2769241"/>
            <a:ext cx="5349240" cy="739140"/>
          </a:xfrm>
          <a:prstGeom prst="rect">
            <a:avLst/>
          </a:prstGeom>
          <a:noFill/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품질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KPI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동일한 내용으로 메뉴 삭제</a:t>
            </a: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2" y="907172"/>
            <a:ext cx="6379749" cy="54451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/Test/</a:t>
            </a:r>
            <a:r>
              <a:rPr lang="ko-KR" altLang="en-US" dirty="0">
                <a:solidFill>
                  <a:srgbClr val="000000"/>
                </a:solidFill>
              </a:rPr>
              <a:t>인증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계획수립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489495"/>
              </p:ext>
            </p:extLst>
          </p:nvPr>
        </p:nvGraphicFramePr>
        <p:xfrm>
          <a:off x="7897091" y="888121"/>
          <a:ext cx="1913780" cy="4432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코드화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인증벨트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MGB, BB, MBB)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교육유형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Test)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상세유형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동영상 교육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교육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실시간 교육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과정의 교육과정 내용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6σ Process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통계적 사고 과정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고급 통계 과정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Summary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통계구사능력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교육과정 목록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5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교육등록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44029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66820" y="419973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839090" y="53297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61" y="3221959"/>
            <a:ext cx="1079813" cy="2065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56698" y="3659791"/>
            <a:ext cx="329540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932104" y="2948940"/>
            <a:ext cx="1825056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 과정명은 자주 변경될 수 있으므로 </a:t>
            </a:r>
            <a:endParaRPr lang="en-US" altLang="ko-KR" b="1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kumimoji="1" lang="ko-KR" altLang="en-US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관리자가 쉽게 변경할 수 있어야 함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97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99" y="888120"/>
            <a:ext cx="6476852" cy="55280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/Test/</a:t>
            </a:r>
            <a:r>
              <a:rPr lang="ko-KR" altLang="en-US" dirty="0">
                <a:solidFill>
                  <a:srgbClr val="000000"/>
                </a:solidFill>
              </a:rPr>
              <a:t>인증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>
                <a:solidFill>
                  <a:srgbClr val="000000"/>
                </a:solidFill>
              </a:rPr>
              <a:t>)&gt;</a:t>
            </a:r>
            <a:r>
              <a:rPr lang="ko-KR" altLang="en-US" dirty="0">
                <a:solidFill>
                  <a:srgbClr val="000000"/>
                </a:solidFill>
              </a:rPr>
              <a:t>계획수립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89214"/>
              </p:ext>
            </p:extLst>
          </p:nvPr>
        </p:nvGraphicFramePr>
        <p:xfrm>
          <a:off x="7897091" y="888121"/>
          <a:ext cx="1913780" cy="4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계획수립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코드화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인증벨트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GB, MGB, BB, MBB)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교육유형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Test)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상세유형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동영상 교육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실시간 교육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자질평가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교육차시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4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 선택 시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일자별로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가능하도록 구성 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5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교육등록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목록보기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정보수정 페이지 동일 적용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목록으로 버튼 변경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44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후 교육일정 변경 시 수강인원에게 메일 보내기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신청하신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OOO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교육과정 일정이 변경되었습니다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마이페이지에서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일정을 확인하세요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200203"/>
                  </a:ext>
                </a:extLst>
              </a:tr>
            </a:tbl>
          </a:graphicData>
        </a:graphic>
      </p:graphicFrame>
      <p:sp>
        <p:nvSpPr>
          <p:cNvPr id="10" name="타원 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94765" y="275466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839090" y="532979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941568" y="2925583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86" y="3237834"/>
            <a:ext cx="1095689" cy="2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2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894544"/>
            <a:ext cx="6380592" cy="5445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/Test/</a:t>
            </a:r>
            <a:r>
              <a:rPr lang="ko-KR" altLang="en-US" dirty="0">
                <a:solidFill>
                  <a:srgbClr val="000000"/>
                </a:solidFill>
              </a:rPr>
              <a:t>인증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 smtClean="0">
                <a:solidFill>
                  <a:srgbClr val="000000"/>
                </a:solidFill>
              </a:rPr>
              <a:t>)&gt;</a:t>
            </a:r>
            <a:r>
              <a:rPr lang="ko-KR" altLang="en-US" dirty="0" err="1" smtClean="0">
                <a:solidFill>
                  <a:srgbClr val="000000"/>
                </a:solidFill>
              </a:rPr>
              <a:t>실적입력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PG-F-PK-001-26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04263"/>
              </p:ext>
            </p:extLst>
          </p:nvPr>
        </p:nvGraphicFramePr>
        <p:xfrm>
          <a:off x="7897091" y="888121"/>
          <a:ext cx="1913780" cy="17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교육과정 목록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5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44029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651492" y="209488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0972" y="40227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296290" y="538482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11" y="3217285"/>
            <a:ext cx="1079813" cy="2065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61461" y="3650266"/>
            <a:ext cx="329540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257484" y="2933700"/>
            <a:ext cx="1825056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교육과정 전체 → 과정 전체로 변경</a:t>
            </a:r>
            <a:endParaRPr lang="en-US" altLang="ko-KR" b="1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교육유형 → 유형으로 변경</a:t>
            </a:r>
            <a:endParaRPr lang="en-US" altLang="ko-KR" b="1" smtClean="0">
              <a:solidFill>
                <a:srgbClr val="FF00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kumimoji="1" lang="ko-KR" altLang="en-US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교육차수 → 차수로 변경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51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67" y="888121"/>
            <a:ext cx="5864898" cy="5459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/Test/</a:t>
            </a:r>
            <a:r>
              <a:rPr lang="ko-KR" altLang="en-US" dirty="0">
                <a:solidFill>
                  <a:srgbClr val="000000"/>
                </a:solidFill>
              </a:rPr>
              <a:t>인증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 smtClean="0">
                <a:solidFill>
                  <a:srgbClr val="000000"/>
                </a:solidFill>
              </a:rPr>
              <a:t>)&gt;</a:t>
            </a:r>
            <a:r>
              <a:rPr lang="ko-KR" altLang="en-US" dirty="0" err="1" smtClean="0">
                <a:solidFill>
                  <a:srgbClr val="000000"/>
                </a:solidFill>
              </a:rPr>
              <a:t>실적입력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PG-F-PK-001-26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288586"/>
              </p:ext>
            </p:extLst>
          </p:nvPr>
        </p:nvGraphicFramePr>
        <p:xfrm>
          <a:off x="7897091" y="888121"/>
          <a:ext cx="1913780" cy="246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교육과정 기본정보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교육인원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5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이수여부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체크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유형별 항목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미이수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(Test –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불합격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44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엑셀다운로드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307481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22783" y="251482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0972" y="40227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225022" y="342141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367772" y="546928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242244" y="3177540"/>
            <a:ext cx="1825056" cy="30480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교육 단어 삭제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/>
            </a:r>
            <a:b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</a:b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(Test </a:t>
            </a:r>
            <a:r>
              <a:rPr lang="ko-KR" altLang="en-US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도 해당되므로</a:t>
            </a:r>
            <a:r>
              <a:rPr lang="en-US" altLang="ko-KR" b="1" smtClean="0">
                <a:solidFill>
                  <a:srgbClr val="FF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kumimoji="1" lang="en-US" altLang="ko-KR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872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92" y="888121"/>
            <a:ext cx="6464541" cy="55704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>
                <a:solidFill>
                  <a:srgbClr val="000000"/>
                </a:solidFill>
              </a:rPr>
              <a:t>품질인재</a:t>
            </a:r>
            <a:r>
              <a:rPr lang="ko-KR" altLang="en-US" dirty="0">
                <a:solidFill>
                  <a:srgbClr val="000000"/>
                </a:solidFill>
              </a:rPr>
              <a:t> 육성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교육</a:t>
            </a:r>
            <a:r>
              <a:rPr lang="en-US" altLang="ko-KR" dirty="0">
                <a:solidFill>
                  <a:srgbClr val="000000"/>
                </a:solidFill>
              </a:rPr>
              <a:t>/Test/</a:t>
            </a:r>
            <a:r>
              <a:rPr lang="ko-KR" altLang="en-US" dirty="0">
                <a:solidFill>
                  <a:srgbClr val="000000"/>
                </a:solidFill>
              </a:rPr>
              <a:t>인증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관리자</a:t>
            </a:r>
            <a:r>
              <a:rPr lang="en-US" altLang="ko-KR" dirty="0" smtClean="0">
                <a:solidFill>
                  <a:srgbClr val="000000"/>
                </a:solidFill>
              </a:rPr>
              <a:t>)&gt;</a:t>
            </a:r>
            <a:r>
              <a:rPr lang="ko-KR" altLang="en-US" dirty="0" smtClean="0">
                <a:solidFill>
                  <a:srgbClr val="000000"/>
                </a:solidFill>
              </a:rPr>
              <a:t>인증관리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UI-F-PK-001-27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PG-F-PK-001-27</a:t>
            </a:r>
            <a:endParaRPr lang="en-US" altLang="ko-KR" dirty="0"/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925348"/>
              </p:ext>
            </p:extLst>
          </p:nvPr>
        </p:nvGraphicFramePr>
        <p:xfrm>
          <a:off x="7897091" y="888121"/>
          <a:ext cx="1913780" cy="5876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육성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/Test/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)&gt;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실적입력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관리자화면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GB, BB, MBB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인증대상에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인증관리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조건 조회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</a:t>
                      </a:r>
                      <a:r>
                        <a:rPr lang="ko-KR" altLang="en-US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경우 </a:t>
                      </a:r>
                      <a:r>
                        <a:rPr lang="ko-KR" altLang="en-US" sz="7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자질평가</a:t>
                      </a:r>
                      <a:r>
                        <a:rPr lang="ko-KR" altLang="en-US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항목 추가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자질평가일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1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합격여부</a:t>
                      </a:r>
                      <a:r>
                        <a:rPr lang="en-US" altLang="ko-KR" sz="700" b="1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신규인증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대상인원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GB : 2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테스트 합격자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BB :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MBB :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자질평가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합격자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직위 항목 재구성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452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인증일 선택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444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인증여부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후 변경이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가능해야함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KPI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인재육성현황에서도 확인 가능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변경필요하다면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기간조회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조건을 넣어서 구성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초기화면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접속당시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대상인원만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리스트</a:t>
                      </a:r>
                      <a:endParaRPr lang="en-US" altLang="ko-KR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32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64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교육등록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수강신청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이수관리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등은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품질혁신지원시스템에서 구축</a:t>
                      </a:r>
                      <a:b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(Tiptop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교육관리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서비스는 활용하지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않음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인사정보시스템에서는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사원별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인증벨트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취득일은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연계해서 기반으로 확인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baseline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품질혁신지원시스템 인증관리 메뉴 추가구성으로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인증확인은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하되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결과값은 인사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등록하도록 요청한다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402082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756142" y="216156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0972" y="40227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041421" y="293386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760438" y="293111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924550" y="5359989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17368"/>
              </p:ext>
            </p:extLst>
          </p:nvPr>
        </p:nvGraphicFramePr>
        <p:xfrm>
          <a:off x="3685743" y="2836483"/>
          <a:ext cx="1722120" cy="18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4" name="Image" r:id="rId4" imgW="3885480" imgH="406080" progId="Photoshop.Image.13">
                  <p:embed/>
                </p:oleObj>
              </mc:Choice>
              <mc:Fallback>
                <p:oleObj name="Image" r:id="rId4" imgW="3885480" imgH="406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5743" y="2836483"/>
                        <a:ext cx="1722120" cy="180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559872" y="2882092"/>
            <a:ext cx="329540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인증대상자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2110" y="2870965"/>
            <a:ext cx="329540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38042"/>
              </p:ext>
            </p:extLst>
          </p:nvPr>
        </p:nvGraphicFramePr>
        <p:xfrm>
          <a:off x="5439274" y="2868056"/>
          <a:ext cx="95250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5" name="Image" r:id="rId6" imgW="241200" imgH="241200" progId="Photoshop.Image.13">
                  <p:embed/>
                </p:oleObj>
              </mc:Choice>
              <mc:Fallback>
                <p:oleObj name="Image" r:id="rId6" imgW="241200" imgH="241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9274" y="2868056"/>
                        <a:ext cx="95250" cy="9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9538042"/>
              </p:ext>
            </p:extLst>
          </p:nvPr>
        </p:nvGraphicFramePr>
        <p:xfrm>
          <a:off x="5928967" y="2868056"/>
          <a:ext cx="95250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6" name="Image" r:id="rId8" imgW="241200" imgH="241200" progId="Photoshop.Image.13">
                  <p:embed/>
                </p:oleObj>
              </mc:Choice>
              <mc:Fallback>
                <p:oleObj name="Image" r:id="rId8" imgW="241200" imgH="24120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28967" y="2868056"/>
                        <a:ext cx="95250" cy="9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570784"/>
              </p:ext>
            </p:extLst>
          </p:nvPr>
        </p:nvGraphicFramePr>
        <p:xfrm>
          <a:off x="6162570" y="5376989"/>
          <a:ext cx="627079" cy="153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7" name="Image" r:id="rId9" imgW="1396800" imgH="342720" progId="Photoshop.Image.13">
                  <p:embed/>
                </p:oleObj>
              </mc:Choice>
              <mc:Fallback>
                <p:oleObj name="Image" r:id="rId9" imgW="1396800" imgH="3427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62570" y="5376989"/>
                        <a:ext cx="627079" cy="153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230332" y="3226168"/>
            <a:ext cx="329540" cy="2308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직위</a:t>
            </a: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0"/>
              </a:spcBef>
            </a:pPr>
            <a:endParaRPr lang="en-US" altLang="ko-KR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Bef>
                <a:spcPts val="0"/>
              </a:spcBef>
            </a:pPr>
            <a:r>
              <a:rPr lang="ko-KR" altLang="en-US" sz="5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직위명</a:t>
            </a:r>
            <a:endParaRPr lang="ko-KR" altLang="en-US" sz="5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7131" y="3226168"/>
            <a:ext cx="1399643" cy="769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교육 </a:t>
            </a: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2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통계</a:t>
            </a: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 / 3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 과제</a:t>
            </a:r>
            <a:r>
              <a:rPr lang="en-US" altLang="ko-KR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r>
              <a:rPr lang="ko-KR" altLang="en-US" sz="5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038748" y="308621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6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2150" y="2892641"/>
            <a:ext cx="1964911" cy="1077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altLang="ko-KR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GB, MGB, BB, MBB 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ko-KR" altLang="en-US" sz="7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이수정보</a:t>
            </a:r>
            <a:r>
              <a:rPr lang="ko-KR" altLang="en-US" sz="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다르게 구성</a:t>
            </a:r>
          </a:p>
        </p:txBody>
      </p:sp>
    </p:spTree>
    <p:extLst>
      <p:ext uri="{BB962C8B-B14F-4D97-AF65-F5344CB8AC3E}">
        <p14:creationId xmlns:p14="http://schemas.microsoft.com/office/powerpoint/2010/main" val="4231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4452" y="888119"/>
            <a:ext cx="7516996" cy="5481395"/>
            <a:chOff x="244452" y="888119"/>
            <a:chExt cx="7516996" cy="548139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52" y="888119"/>
              <a:ext cx="7516996" cy="548139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3971" y="1321115"/>
              <a:ext cx="3257628" cy="141066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메인화면</a:t>
            </a:r>
            <a:r>
              <a:rPr lang="en-US" altLang="ko-KR" dirty="0" smtClean="0">
                <a:solidFill>
                  <a:srgbClr val="000000"/>
                </a:solidFill>
              </a:rPr>
              <a:t>/</a:t>
            </a:r>
            <a:r>
              <a:rPr lang="ko-KR" altLang="en-US" dirty="0" err="1" smtClean="0">
                <a:solidFill>
                  <a:srgbClr val="000000"/>
                </a:solidFill>
              </a:rPr>
              <a:t>서브화면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/>
              <a:t>UI-F-PK-001-01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PG-F-PK-001-01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97709"/>
              </p:ext>
            </p:extLst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582268"/>
              </p:ext>
            </p:extLst>
          </p:nvPr>
        </p:nvGraphicFramePr>
        <p:xfrm>
          <a:off x="7897091" y="888121"/>
          <a:ext cx="1913780" cy="3368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3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0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상단공통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인재관련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그래프 적용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00_</a:t>
                      </a:r>
                      <a:r>
                        <a:rPr lang="ko-KR" altLang="en-US" sz="6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메인디자인</a:t>
                      </a:r>
                      <a:r>
                        <a:rPr lang="en-US" altLang="ko-KR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시안</a:t>
                      </a:r>
                      <a:r>
                        <a:rPr lang="en-US" altLang="ko-KR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6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6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상단공통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사용자정보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아미페이지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도움말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로그아웃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전제메뉴버튼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도움말 사용자 매뉴얼 다운로드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인재관련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정보의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비주얼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그래프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인재현황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MBB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MBB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활용율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활용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718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 콘텐츠 영역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자료실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0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Footer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706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</a:t>
                      </a: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육성계획 삭제</a:t>
                      </a:r>
                      <a:endParaRPr lang="en-US" altLang="ko-KR" sz="700" b="0" dirty="0" smtClean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 계획 그래프 추가</a:t>
                      </a:r>
                      <a:endParaRPr lang="en-US" altLang="ko-KR" sz="700" b="0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412451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632863" y="108532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416713" y="316812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416713" y="468947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416713" y="576262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15174" y="3191308"/>
            <a:ext cx="62389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육성 대상</a:t>
            </a:r>
            <a:endParaRPr lang="en-US" altLang="ko-KR" sz="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</a:t>
            </a:r>
            <a:r>
              <a:rPr lang="ko-KR" altLang="en-US" sz="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5821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3" y="1573403"/>
            <a:ext cx="6921334" cy="351412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빅데이터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&gt;Big DATA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UI-F-PK-001-28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PG-F-PK-001-28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53928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&gt;Big DATA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링크형태로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사이트 제공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05_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 bwMode="auto">
          <a:xfrm>
            <a:off x="1356360" y="2769241"/>
            <a:ext cx="5349240" cy="739140"/>
          </a:xfrm>
          <a:prstGeom prst="rect">
            <a:avLst/>
          </a:prstGeom>
          <a:noFill/>
          <a:ln w="952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사이트 링크 제공</a:t>
            </a: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9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빅데이터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&gt;</a:t>
            </a:r>
            <a:r>
              <a:rPr lang="ko-KR" altLang="en-US" dirty="0">
                <a:solidFill>
                  <a:srgbClr val="000000"/>
                </a:solidFill>
              </a:rPr>
              <a:t>자료실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UI-F-PK-001-29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PG-F-PK-001-29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616053"/>
              </p:ext>
            </p:extLst>
          </p:nvPr>
        </p:nvGraphicFramePr>
        <p:xfrm>
          <a:off x="7897091" y="888121"/>
          <a:ext cx="1913780" cy="22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자료실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자료실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공통사용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06_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빅데이터커뮤니티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사용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Six Sigma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Big Data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FMEA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FI 11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- 10+ No Policy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CMS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시 게시판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공통활용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86530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" y="888121"/>
            <a:ext cx="6647144" cy="53946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90536" y="24852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5537" y="3803238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091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" y="888121"/>
            <a:ext cx="6647144" cy="53946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빅데이터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>
                <a:solidFill>
                  <a:srgbClr val="000000"/>
                </a:solidFill>
              </a:rPr>
              <a:t>&gt;BP</a:t>
            </a:r>
            <a:r>
              <a:rPr lang="ko-KR" altLang="en-US" dirty="0">
                <a:solidFill>
                  <a:srgbClr val="000000"/>
                </a:solidFill>
              </a:rPr>
              <a:t>사례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UI-F-PK-001-30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PG-F-PK-001-30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490895"/>
              </p:ext>
            </p:extLst>
          </p:nvPr>
        </p:nvGraphicFramePr>
        <p:xfrm>
          <a:off x="7897091" y="888121"/>
          <a:ext cx="1913780" cy="2084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자료실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자료실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공통사용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06_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빅데이터커뮤니티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CMS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시 게시판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공통활용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8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사용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Task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Six Sigma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- 10+ No Policy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545049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5536" y="343413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33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" y="888121"/>
            <a:ext cx="6647144" cy="53946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빅데이터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공지사항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PG-F-PK-001-31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180735"/>
              </p:ext>
            </p:extLst>
          </p:nvPr>
        </p:nvGraphicFramePr>
        <p:xfrm>
          <a:off x="7897091" y="888121"/>
          <a:ext cx="1913780" cy="117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공지사항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자료실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공통사용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06_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빅데이터커뮤니티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CMS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시 게시판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공통활용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865301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5536" y="343413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17" y="888121"/>
            <a:ext cx="6647144" cy="53946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>
                <a:solidFill>
                  <a:srgbClr val="000000"/>
                </a:solidFill>
              </a:rPr>
              <a:t>빅데이터</a:t>
            </a:r>
            <a:r>
              <a:rPr lang="en-US" altLang="ko-KR" dirty="0">
                <a:solidFill>
                  <a:srgbClr val="000000"/>
                </a:solidFill>
              </a:rPr>
              <a:t>/</a:t>
            </a:r>
            <a:r>
              <a:rPr lang="ko-KR" altLang="en-US" dirty="0">
                <a:solidFill>
                  <a:srgbClr val="000000"/>
                </a:solidFill>
              </a:rPr>
              <a:t>커뮤니티</a:t>
            </a:r>
            <a:r>
              <a:rPr lang="en-US" altLang="ko-KR" dirty="0" smtClean="0">
                <a:solidFill>
                  <a:srgbClr val="000000"/>
                </a:solidFill>
              </a:rPr>
              <a:t>&gt;Q&amp;A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UI-F-PK-001-32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PG-F-PK-001-32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49502"/>
              </p:ext>
            </p:extLst>
          </p:nvPr>
        </p:nvGraphicFramePr>
        <p:xfrm>
          <a:off x="7897091" y="888121"/>
          <a:ext cx="1913780" cy="1444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빅데이터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700" dirty="0" smtClean="0">
                          <a:solidFill>
                            <a:srgbClr val="000000"/>
                          </a:solidFill>
                        </a:rPr>
                        <a:t>커뮤니티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</a:rPr>
                        <a:t>&gt;Q&amp;A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게시판 자료실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공통사용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06_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빅데이터커뮤니티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CMS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시 게시판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공통활용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865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baseline="0" dirty="0" smtClean="0">
                          <a:solidFill>
                            <a:schemeClr val="accent6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 정보 입력</a:t>
                      </a:r>
                      <a:endParaRPr lang="en-US" altLang="ko-KR" sz="700" b="0" baseline="0" dirty="0" smtClean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666537"/>
                  </a:ext>
                </a:extLst>
              </a:tr>
            </a:tbl>
          </a:graphicData>
        </a:graphic>
      </p:graphicFrame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05536" y="343413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5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96" y="805478"/>
            <a:ext cx="3571754" cy="57329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smtClean="0">
                <a:solidFill>
                  <a:srgbClr val="000000"/>
                </a:solidFill>
              </a:rPr>
              <a:t>통합검색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UI-F-PK-001-33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PG-F-PK-001-33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381554"/>
              </p:ext>
            </p:extLst>
          </p:nvPr>
        </p:nvGraphicFramePr>
        <p:xfrm>
          <a:off x="7897091" y="888121"/>
          <a:ext cx="1913780" cy="1764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등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검색을 통해 통합 검색 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07_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상세검색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and,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or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 검색에 대한 요구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개발자 협의 필요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007971" y="140831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263549" y="174947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510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9" y="888121"/>
            <a:ext cx="6471563" cy="53946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결재함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80970"/>
              </p:ext>
            </p:extLst>
          </p:nvPr>
        </p:nvGraphicFramePr>
        <p:xfrm>
          <a:off x="7897091" y="888121"/>
          <a:ext cx="1913780" cy="2192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결재종휴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결재상태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조회기간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결재종류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 종류 구성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18444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36571" y="20712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7490" y="398937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4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70" y="888121"/>
            <a:ext cx="3903970" cy="54755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5" y="888121"/>
            <a:ext cx="2824726" cy="544769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결재함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28049"/>
              </p:ext>
            </p:extLst>
          </p:nvPr>
        </p:nvGraphicFramePr>
        <p:xfrm>
          <a:off x="7897091" y="888121"/>
          <a:ext cx="1913780" cy="5504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단계별 의뢰 내역에 대해 표시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결재이력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및 반려 이후에는 재승인 및 목록 버튼 활성화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18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164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결제이력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결재자 실장 점수에 따라 결재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의뢰 자동 구성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아래 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점수표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평가점수가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이상이면 팀장으로 결재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의뢰 버튼 활성화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결재자지정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- 90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이상은 결재 완료로 오프라인 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심의위원회 개최 함</a:t>
                      </a: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등급별 점수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- 95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점이상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A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90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심의위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B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C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70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불채택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098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점수에 맞게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 활성화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29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및 반려 이후에는 재승인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버튼 활성화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재승인은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결재자 실수 시 점수 재승인 적용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실시제안에만 해당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476318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142434" y="22490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875996" y="573562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936684" y="22554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53946" y="55647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5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597096" y="157328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597096" y="504990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7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587071" y="533651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535451" y="1404614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350121" y="556470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42136" y="5920280"/>
            <a:ext cx="377026" cy="169277"/>
          </a:xfrm>
          <a:prstGeom prst="rect">
            <a:avLst/>
          </a:prstGeom>
          <a:solidFill>
            <a:srgbClr val="5C5C5C"/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500" b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재승인</a:t>
            </a:r>
            <a:endParaRPr lang="ko-KR" altLang="en-US" sz="500" b="1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03" y="888121"/>
            <a:ext cx="5395265" cy="554913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결재함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293249"/>
              </p:ext>
            </p:extLst>
          </p:nvPr>
        </p:nvGraphicFramePr>
        <p:xfrm>
          <a:off x="7897091" y="888121"/>
          <a:ext cx="1913780" cy="182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 평가표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분야별 배점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합계산정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768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결재의견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94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결재승인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320065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989743" y="36905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5445163" y="28523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1223" y="531356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479203" y="564884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lang="en-US" altLang="ko-KR" dirty="0" smtClean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268" y="4543440"/>
            <a:ext cx="17491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0" lvl="0" indent="-7200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2023.02.14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defTabSz="913761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등급별 점수</a:t>
            </a:r>
            <a:r>
              <a:rPr lang="en-US" altLang="ko-KR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70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최종결재자 정보 </a:t>
            </a:r>
            <a:endParaRPr lang="en-US" altLang="ko-KR" sz="7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9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468315"/>
              </p:ext>
            </p:extLst>
          </p:nvPr>
        </p:nvGraphicFramePr>
        <p:xfrm>
          <a:off x="798992" y="916827"/>
          <a:ext cx="6686506" cy="5352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10" name="Image" r:id="rId3" imgW="15949080" imgH="12799800" progId="Photoshop.Image.13">
                  <p:embed/>
                </p:oleObj>
              </mc:Choice>
              <mc:Fallback>
                <p:oleObj name="Image" r:id="rId3" imgW="15949080" imgH="12799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8992" y="916827"/>
                        <a:ext cx="6686506" cy="5352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결재함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UI-F-PK-001-34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PG-F-PK-001-34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28898"/>
              </p:ext>
            </p:extLst>
          </p:nvPr>
        </p:nvGraphicFramePr>
        <p:xfrm>
          <a:off x="7897091" y="888121"/>
          <a:ext cx="1913780" cy="1016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 결재 의견 등록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890683" y="296660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38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44448" y="888121"/>
            <a:ext cx="7516998" cy="5481394"/>
            <a:chOff x="244448" y="888121"/>
            <a:chExt cx="7516998" cy="54813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451" y="888121"/>
              <a:ext cx="7516995" cy="548139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48" y="1184229"/>
              <a:ext cx="7516997" cy="1833777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메인화면</a:t>
            </a:r>
            <a:r>
              <a:rPr lang="en-US" altLang="ko-KR" dirty="0" smtClean="0">
                <a:solidFill>
                  <a:srgbClr val="000000"/>
                </a:solidFill>
              </a:rPr>
              <a:t>/</a:t>
            </a:r>
            <a:r>
              <a:rPr lang="ko-KR" altLang="en-US" dirty="0" err="1" smtClean="0">
                <a:solidFill>
                  <a:srgbClr val="000000"/>
                </a:solidFill>
              </a:rPr>
              <a:t>서브화면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/>
              <a:t>UI-F-PK-001-01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PG-F-PK-001-01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31646"/>
              </p:ext>
            </p:extLst>
          </p:nvPr>
        </p:nvGraphicFramePr>
        <p:xfrm>
          <a:off x="7897091" y="888121"/>
          <a:ext cx="1913780" cy="1176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3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0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대메뉴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통합검색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상단공통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인재관련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그래프 적용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00_</a:t>
                      </a:r>
                      <a:r>
                        <a:rPr lang="ko-KR" altLang="en-US" sz="6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메인디자인</a:t>
                      </a:r>
                      <a:r>
                        <a:rPr lang="en-US" altLang="ko-KR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시안</a:t>
                      </a:r>
                      <a:r>
                        <a:rPr lang="en-US" altLang="ko-KR" sz="6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600" b="1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6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전체메뉴보기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468297" y="21928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3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9" y="888121"/>
            <a:ext cx="6515912" cy="53999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결재의뢰함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PG-F-PK-001-35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960196"/>
              </p:ext>
            </p:extLst>
          </p:nvPr>
        </p:nvGraphicFramePr>
        <p:xfrm>
          <a:off x="7897091" y="888121"/>
          <a:ext cx="1913780" cy="566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검색조회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결재종류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결재의뢰자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결재상태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결재중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불채택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조회기간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결재종류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분임조과제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쪽지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대한 종류 구성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18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대해 승인 시 점수를 보여줌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등급별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2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점수확인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점수에 따라 아래 등급산정내역을 확인하고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결재자 지정 시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결재중으로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구분함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실장 결재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이상이면 팀장으로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된 사항인지 확인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결재의뢰전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일경우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(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결재의뢰한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- 2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결재중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으로 표시 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등급별 점수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- 95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점이상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A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90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심의위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B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C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70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싷장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불채택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9740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36571" y="207125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07490" y="398937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7202641" y="398937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534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1" y="888121"/>
            <a:ext cx="4080537" cy="5443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35" y="888121"/>
            <a:ext cx="2833396" cy="54437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err="1" smtClean="0">
                <a:solidFill>
                  <a:srgbClr val="000000"/>
                </a:solidFill>
              </a:rPr>
              <a:t>결재의뢰함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UI-F-PK-001-35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PG-F-PK-001-35</a:t>
            </a:r>
            <a:endParaRPr lang="en-US" altLang="ko-KR" dirty="0"/>
          </a:p>
        </p:txBody>
      </p:sp>
      <p:graphicFrame>
        <p:nvGraphicFramePr>
          <p:cNvPr id="12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428642"/>
              </p:ext>
            </p:extLst>
          </p:nvPr>
        </p:nvGraphicFramePr>
        <p:xfrm>
          <a:off x="7897091" y="888121"/>
          <a:ext cx="1913780" cy="3152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결재이력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결재의뢰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단계별 의뢰 내역에 대해 표시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실시제안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결재이력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- 1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승인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등급평가 점수 이상인 경우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- 70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점미만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 경우 승인으로 구분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등급별 점수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- 95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점이상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A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90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심의위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B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80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팀장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C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70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D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싷장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불채택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- 60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868099"/>
                  </a:ext>
                </a:extLst>
              </a:tr>
            </a:tbl>
          </a:graphicData>
        </a:graphic>
      </p:graphicFrame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723030" y="16870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037796" y="324959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980624" y="1772540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067506" y="3524536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996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5" y="1073088"/>
            <a:ext cx="6811260" cy="48276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마이페이지</a:t>
            </a:r>
            <a:r>
              <a:rPr lang="en-US" altLang="ko-KR" dirty="0" smtClean="0">
                <a:solidFill>
                  <a:srgbClr val="000000"/>
                </a:solidFill>
              </a:rPr>
              <a:t>&gt;</a:t>
            </a:r>
            <a:r>
              <a:rPr lang="ko-KR" altLang="en-US" dirty="0" smtClean="0">
                <a:solidFill>
                  <a:srgbClr val="000000"/>
                </a:solidFill>
              </a:rPr>
              <a:t>교육신청내역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 smtClean="0"/>
              <a:t>UI-F-PK-001-36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PG-F-PK-001-36</a:t>
            </a:r>
            <a:endParaRPr lang="en-US" altLang="ko-KR" dirty="0"/>
          </a:p>
        </p:txBody>
      </p:sp>
      <p:graphicFrame>
        <p:nvGraphicFramePr>
          <p:cNvPr id="57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54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16485"/>
              </p:ext>
            </p:extLst>
          </p:nvPr>
        </p:nvGraphicFramePr>
        <p:xfrm>
          <a:off x="7897091" y="888121"/>
          <a:ext cx="1913780" cy="235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29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1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결재함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 의뢰 정보 확인 및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결재내역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marR="0" lvl="0" indent="-85725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참조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08_</a:t>
                      </a: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마이페이지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인증벨트별</a:t>
                      </a:r>
                      <a:r>
                        <a:rPr lang="ko-KR" altLang="en-US" sz="7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교육신청내역 확인</a:t>
                      </a:r>
                      <a:endParaRPr lang="en-US" altLang="ko-KR" sz="7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목록리스트</a:t>
                      </a:r>
                      <a:endParaRPr lang="en-US" altLang="ko-KR" sz="7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클릭 시 아래 상세정보 확인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954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신청취소한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교육에 대한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재신청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가능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정원 및 </a:t>
                      </a:r>
                      <a:r>
                        <a:rPr lang="ko-KR" altLang="en-US" sz="700" b="0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신청인원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확인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품질인재육성 교육신청 참조</a:t>
                      </a:r>
                      <a:endParaRPr lang="en-US" altLang="ko-KR" sz="700" b="0" dirty="0" smtClean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수강신청완료 교육은 취소 버튼만</a:t>
                      </a:r>
                      <a: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활성화</a:t>
                      </a:r>
                      <a:endParaRPr lang="en-US" altLang="ko-KR" sz="700" b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18444"/>
                  </a:ext>
                </a:extLst>
              </a:tr>
            </a:tbl>
          </a:graphicData>
        </a:graphic>
      </p:graphicFrame>
      <p:sp>
        <p:nvSpPr>
          <p:cNvPr id="58" name="타원 57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433480" y="2478145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892890" y="316387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262561" y="3843232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6294561" y="348692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45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2000" indent="-72000" algn="ctr" defTabSz="779252" latinLnBrk="0">
              <a:spcBef>
                <a:spcPts val="600"/>
              </a:spcBef>
              <a:buSzPct val="100000"/>
              <a:buFont typeface="Wingdings" pitchFamily="2" charset="2"/>
              <a:buChar char="§"/>
            </a:pPr>
            <a:endParaRPr lang="ko-KR" altLang="en-US" sz="1100" smtClean="0">
              <a:solidFill>
                <a:prstClr val="black"/>
              </a:solidFill>
              <a:latin typeface="Arial Narrow" panose="020B0606020202030204" pitchFamily="34" charset="0"/>
              <a:ea typeface="LG스마트체 Regular" panose="020B0600000101010101" pitchFamily="50" charset="-127"/>
              <a:sym typeface="Wingdings" pitchFamily="2" charset="2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1007093" y="1483465"/>
            <a:ext cx="7902936" cy="108143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90000" tIns="0" rIns="90000" bIns="0" anchor="ctr" anchorCtr="0">
            <a:no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1" lang="ko-KR" altLang="en-US" sz="3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 Regular" panose="020B0600000101010101" pitchFamily="50" charset="-127"/>
                <a:cs typeface="+mn-cs"/>
                <a:sym typeface="Wingdings" pitchFamily="2" charset="2"/>
              </a:rPr>
              <a:t>품질혁신지원시스템 기능 흐름도</a:t>
            </a:r>
            <a:endParaRPr kumimoji="1" lang="ko-KR" altLang="en-U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 Regular" panose="020B0600000101010101" pitchFamily="50" charset="-127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151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17662"/>
          <a:ext cx="9290784" cy="5879690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6σ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인재 현황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팀장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율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수작업으로 관리중인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6σ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인재 현황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팀장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율을 인사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와 연동하여 실시간 조회 및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Report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 추가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0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283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AutoShape 107"/>
          <p:cNvCxnSpPr>
            <a:cxnSpLocks noChangeShapeType="1"/>
            <a:stCxn id="13" idx="6"/>
          </p:cNvCxnSpPr>
          <p:nvPr/>
        </p:nvCxnSpPr>
        <p:spPr bwMode="auto">
          <a:xfrm flipV="1">
            <a:off x="2703514" y="2227146"/>
            <a:ext cx="109007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33"/>
          <p:cNvSpPr>
            <a:spLocks noChangeArrowheads="1"/>
          </p:cNvSpPr>
          <p:nvPr/>
        </p:nvSpPr>
        <p:spPr bwMode="auto">
          <a:xfrm>
            <a:off x="2379664" y="2067337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792760" y="1865376"/>
            <a:ext cx="864096" cy="723540"/>
            <a:chOff x="2792760" y="1944571"/>
            <a:chExt cx="864096" cy="565150"/>
          </a:xfrm>
        </p:grpSpPr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6σ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와 연관된 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인사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DB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가져오기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7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1461314" y="1738659"/>
            <a:ext cx="582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Prev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Process</a:t>
            </a:r>
          </a:p>
        </p:txBody>
      </p:sp>
      <p:sp>
        <p:nvSpPr>
          <p:cNvPr id="91" name="AutoShape 22"/>
          <p:cNvSpPr>
            <a:spLocks noChangeArrowheads="1"/>
          </p:cNvSpPr>
          <p:nvPr/>
        </p:nvSpPr>
        <p:spPr bwMode="auto">
          <a:xfrm>
            <a:off x="1461312" y="2036350"/>
            <a:ext cx="612775" cy="390634"/>
          </a:xfrm>
          <a:prstGeom prst="flowChartPredefined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인사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DB</a:t>
            </a: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와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/>
            </a:r>
            <a:b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</a:b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시스템 </a:t>
            </a:r>
            <a:endParaRPr kumimoji="0" lang="en-US" altLang="ko-KR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연동 필요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92" name="직선 화살표 연결선 91"/>
          <p:cNvCxnSpPr>
            <a:stCxn id="91" idx="3"/>
            <a:endCxn id="13" idx="2"/>
          </p:cNvCxnSpPr>
          <p:nvPr/>
        </p:nvCxnSpPr>
        <p:spPr bwMode="auto">
          <a:xfrm flipV="1">
            <a:off x="2074087" y="2229262"/>
            <a:ext cx="305577" cy="24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9" name="그룹 118"/>
          <p:cNvGrpSpPr/>
          <p:nvPr/>
        </p:nvGrpSpPr>
        <p:grpSpPr>
          <a:xfrm>
            <a:off x="3990736" y="3102755"/>
            <a:ext cx="864096" cy="723540"/>
            <a:chOff x="2792760" y="1944571"/>
            <a:chExt cx="864096" cy="565150"/>
          </a:xfrm>
        </p:grpSpPr>
        <p:grpSp>
          <p:nvGrpSpPr>
            <p:cNvPr id="120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상세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6σ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인재 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팀장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</a:t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현황 조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회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9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28" name="직선 화살표 연결선 127"/>
          <p:cNvCxnSpPr>
            <a:endCxn id="132" idx="2"/>
          </p:cNvCxnSpPr>
          <p:nvPr/>
        </p:nvCxnSpPr>
        <p:spPr bwMode="auto">
          <a:xfrm>
            <a:off x="6118169" y="2227146"/>
            <a:ext cx="252214" cy="21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Oval 33"/>
          <p:cNvSpPr>
            <a:spLocks noChangeArrowheads="1"/>
          </p:cNvSpPr>
          <p:nvPr/>
        </p:nvSpPr>
        <p:spPr bwMode="auto">
          <a:xfrm>
            <a:off x="10259550" y="2588916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134" name="직선 화살표 연결선 133"/>
          <p:cNvCxnSpPr>
            <a:stCxn id="17" idx="3"/>
            <a:endCxn id="158" idx="1"/>
          </p:cNvCxnSpPr>
          <p:nvPr/>
        </p:nvCxnSpPr>
        <p:spPr bwMode="auto">
          <a:xfrm flipV="1">
            <a:off x="3656856" y="2224377"/>
            <a:ext cx="339864" cy="27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38" name="그룹 137"/>
          <p:cNvGrpSpPr/>
          <p:nvPr/>
        </p:nvGrpSpPr>
        <p:grpSpPr>
          <a:xfrm>
            <a:off x="5297800" y="1865376"/>
            <a:ext cx="864096" cy="723540"/>
            <a:chOff x="2792760" y="1944571"/>
            <a:chExt cx="864096" cy="565150"/>
          </a:xfrm>
        </p:grpSpPr>
        <p:grpSp>
          <p:nvGrpSpPr>
            <p:cNvPr id="13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4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관리대상 영역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인원</a:t>
                </a: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미세 조정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4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4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Six Sigma/SQA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</a:t>
                </a:r>
              </a:p>
            </p:txBody>
          </p:sp>
          <p:sp>
            <p:nvSpPr>
              <p:cNvPr id="14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4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3996720" y="1865376"/>
            <a:ext cx="864096" cy="723540"/>
            <a:chOff x="2792760" y="1944571"/>
            <a:chExt cx="864096" cy="565150"/>
          </a:xfrm>
        </p:grpSpPr>
        <p:grpSp>
          <p:nvGrpSpPr>
            <p:cNvPr id="156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5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관리대상 영역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인원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필터링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5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6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6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63" name="직선 화살표 연결선 162"/>
          <p:cNvCxnSpPr>
            <a:stCxn id="157" idx="3"/>
            <a:endCxn id="141" idx="1"/>
          </p:cNvCxnSpPr>
          <p:nvPr/>
        </p:nvCxnSpPr>
        <p:spPr bwMode="auto">
          <a:xfrm flipV="1">
            <a:off x="4860816" y="2224377"/>
            <a:ext cx="436984" cy="27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364116" y="207621"/>
            <a:ext cx="35087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defTabSz="913761" latinLnBrk="0">
              <a:defRPr/>
            </a:pPr>
            <a:r>
              <a:rPr lang="en-US" altLang="ko-KR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Ⅱ. </a:t>
            </a:r>
            <a:r>
              <a:rPr lang="ko-KR" altLang="en-US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품질</a:t>
            </a:r>
            <a:r>
              <a:rPr lang="en-US" altLang="ko-KR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KPI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99411" y="243110"/>
            <a:ext cx="283410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6σ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인재 현황 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/</a:t>
            </a:r>
            <a:r>
              <a:rPr kumimoji="0" lang="en-US" altLang="ko-KR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팀장</a:t>
            </a:r>
            <a:r>
              <a:rPr kumimoji="0" lang="en-US" altLang="ko-KR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MBB </a:t>
            </a:r>
            <a:r>
              <a:rPr kumimoji="0" lang="ko-KR" altLang="en-US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확보율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97800" y="1621378"/>
            <a:ext cx="907300" cy="20005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50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관리대상</a:t>
            </a:r>
            <a:r>
              <a:rPr kumimoji="0" lang="ko-KR" altLang="en-US" sz="1300" b="1" i="0" u="none" strike="noStrike" kern="50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확정</a:t>
            </a:r>
            <a:endParaRPr kumimoji="0" lang="ko-KR" altLang="en-US" sz="1300" b="1" i="0" u="none" strike="noStrike" kern="50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6382050" y="1865376"/>
            <a:ext cx="864096" cy="723540"/>
            <a:chOff x="2792760" y="1944571"/>
            <a:chExt cx="864096" cy="565150"/>
          </a:xfrm>
        </p:grpSpPr>
        <p:grpSp>
          <p:nvGrpSpPr>
            <p:cNvPr id="60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당해년 인재육성</a:t>
                </a:r>
                <a:r>
                  <a:rPr lang="en-US" altLang="ko-KR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/</a:t>
                </a: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팀장</a:t>
                </a:r>
                <a:r>
                  <a:rPr lang="en-US" altLang="ko-KR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MBB</a:t>
                </a: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율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 계획 수립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6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6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Six Sigma/SQA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</a:t>
                </a:r>
              </a:p>
            </p:txBody>
          </p:sp>
          <p:sp>
            <p:nvSpPr>
              <p:cNvPr id="6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61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68" name="직선 화살표 연결선 67"/>
          <p:cNvCxnSpPr/>
          <p:nvPr/>
        </p:nvCxnSpPr>
        <p:spPr bwMode="auto">
          <a:xfrm>
            <a:off x="7264021" y="2227146"/>
            <a:ext cx="252214" cy="21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9" name="그룹 68"/>
          <p:cNvGrpSpPr/>
          <p:nvPr/>
        </p:nvGrpSpPr>
        <p:grpSpPr>
          <a:xfrm>
            <a:off x="7566052" y="1865376"/>
            <a:ext cx="864096" cy="723540"/>
            <a:chOff x="2792760" y="1944571"/>
            <a:chExt cx="864096" cy="565150"/>
          </a:xfrm>
        </p:grpSpPr>
        <p:grpSp>
          <p:nvGrpSpPr>
            <p:cNvPr id="70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72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교육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/Test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실시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3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5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4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Six Sigma/SQA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</a:t>
                </a:r>
              </a:p>
            </p:txBody>
          </p:sp>
          <p:sp>
            <p:nvSpPr>
              <p:cNvPr id="75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71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76" name="직선 화살표 연결선 75"/>
          <p:cNvCxnSpPr>
            <a:stCxn id="71" idx="2"/>
          </p:cNvCxnSpPr>
          <p:nvPr/>
        </p:nvCxnSpPr>
        <p:spPr bwMode="auto">
          <a:xfrm>
            <a:off x="7998100" y="2588916"/>
            <a:ext cx="0" cy="4577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86" name="그룹 85"/>
          <p:cNvGrpSpPr/>
          <p:nvPr/>
        </p:nvGrpSpPr>
        <p:grpSpPr>
          <a:xfrm>
            <a:off x="7566052" y="3074884"/>
            <a:ext cx="864096" cy="723540"/>
            <a:chOff x="2792760" y="1944571"/>
            <a:chExt cx="864096" cy="565150"/>
          </a:xfrm>
        </p:grpSpPr>
        <p:grpSp>
          <p:nvGrpSpPr>
            <p:cNvPr id="87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89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교육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/Test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실시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결과 시스템</a:t>
                </a:r>
                <a:r>
                  <a:rPr lang="en-US" altLang="ko-KR" sz="800">
                    <a:solidFill>
                      <a:prstClr val="black"/>
                    </a:solidFill>
                    <a:latin typeface="Arial"/>
                    <a:ea typeface="LG스마트체 Light"/>
                  </a:rPr>
                  <a:t> </a:t>
                </a: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반영</a:t>
                </a:r>
                <a:endParaRPr lang="en-US" altLang="ko-KR" sz="800" smtClean="0">
                  <a:solidFill>
                    <a:prstClr val="black"/>
                  </a:solidFill>
                  <a:latin typeface="Arial"/>
                  <a:ea typeface="LG스마트체 Light"/>
                </a:endParaRPr>
              </a:p>
            </p:txBody>
          </p:sp>
          <p:sp>
            <p:nvSpPr>
              <p:cNvPr id="93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94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Six Sigma/SQA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</a:t>
                </a:r>
              </a:p>
            </p:txBody>
          </p:sp>
          <p:sp>
            <p:nvSpPr>
              <p:cNvPr id="95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88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96" name="직선 화살표 연결선 95"/>
          <p:cNvCxnSpPr/>
          <p:nvPr/>
        </p:nvCxnSpPr>
        <p:spPr bwMode="auto">
          <a:xfrm flipH="1">
            <a:off x="7264021" y="3476664"/>
            <a:ext cx="252214" cy="21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6382050" y="1629072"/>
            <a:ext cx="87524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500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계획수립 완료</a:t>
            </a:r>
            <a:endParaRPr kumimoji="0" lang="ko-KR" altLang="en-US" sz="1300" b="1" i="0" u="none" strike="noStrike" kern="5000" cap="none" spc="0" normalizeH="0" baseline="0" noProof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6338364" y="3074884"/>
            <a:ext cx="864096" cy="723540"/>
            <a:chOff x="2792760" y="1944571"/>
            <a:chExt cx="864096" cy="565150"/>
          </a:xfrm>
        </p:grpSpPr>
        <p:grpSp>
          <p:nvGrpSpPr>
            <p:cNvPr id="9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0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신규 벨트 인증결과</a:t>
                </a:r>
                <a:endParaRPr lang="en-US" altLang="ko-KR" sz="800" smtClean="0">
                  <a:solidFill>
                    <a:prstClr val="black"/>
                  </a:solidFill>
                  <a:latin typeface="Arial"/>
                  <a:ea typeface="LG스마트체 Light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인사</a:t>
                </a:r>
                <a:r>
                  <a:rPr lang="en-US" altLang="ko-KR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DB </a:t>
                </a: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반영</a:t>
                </a:r>
                <a:endParaRPr lang="en-US" altLang="ko-KR" sz="800" smtClean="0">
                  <a:solidFill>
                    <a:prstClr val="black"/>
                  </a:solidFill>
                  <a:latin typeface="Arial"/>
                  <a:ea typeface="LG스마트체 Light"/>
                </a:endParaRPr>
              </a:p>
            </p:txBody>
          </p:sp>
          <p:sp>
            <p:nvSpPr>
              <p:cNvPr id="10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7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Six Sigma/SQA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</a:t>
                </a:r>
              </a:p>
            </p:txBody>
          </p:sp>
          <p:sp>
            <p:nvSpPr>
              <p:cNvPr id="10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0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05" name="직선 화살표 연결선 104"/>
          <p:cNvCxnSpPr/>
          <p:nvPr/>
        </p:nvCxnSpPr>
        <p:spPr bwMode="auto">
          <a:xfrm flipH="1">
            <a:off x="6036333" y="3476664"/>
            <a:ext cx="252214" cy="21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7" name="그룹 126"/>
          <p:cNvGrpSpPr/>
          <p:nvPr/>
        </p:nvGrpSpPr>
        <p:grpSpPr>
          <a:xfrm>
            <a:off x="5141457" y="3102111"/>
            <a:ext cx="864096" cy="723540"/>
            <a:chOff x="2792760" y="1944571"/>
            <a:chExt cx="864096" cy="565150"/>
          </a:xfrm>
        </p:grpSpPr>
        <p:grpSp>
          <p:nvGrpSpPr>
            <p:cNvPr id="12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3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부문별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6σ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인재 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팀장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</a:t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현황 조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회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33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8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35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36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3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8" name="꺾인 연결선 7"/>
          <p:cNvCxnSpPr>
            <a:stCxn id="88" idx="2"/>
            <a:endCxn id="136" idx="2"/>
          </p:cNvCxnSpPr>
          <p:nvPr/>
        </p:nvCxnSpPr>
        <p:spPr>
          <a:xfrm rot="5400000">
            <a:off x="6772190" y="2599740"/>
            <a:ext cx="27227" cy="2424595"/>
          </a:xfrm>
          <a:prstGeom prst="bentConnector3">
            <a:avLst>
              <a:gd name="adj1" fmla="val 9396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 bwMode="auto">
          <a:xfrm flipH="1">
            <a:off x="4848945" y="3476664"/>
            <a:ext cx="252214" cy="211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3235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394744"/>
          <a:ext cx="9160630" cy="5161920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365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2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와 연관된 인사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DB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가져오기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6σ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와 연관된 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가져오기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해외포함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필요 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DB]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근무지명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사번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직위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직책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직무명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신분유형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최종학력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입사일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6σ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벨트현황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(GB, MGB, BB, MBB)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매년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월초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영역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인원 필터링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관리대상 조직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인원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의무화 부문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만 분류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관리대상 조직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차 필터링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사업부문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단열재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바닥재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벽지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산업용필름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창호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표면소재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자동차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+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연구소내 지원조직 및 고객사용안전시험실 조직 제외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PJT/TFT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조직만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+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 부문내 대졸 이상 사무직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차 필터링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차 필터링 인원중에서 직무명이 개발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생산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생산기술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생산지원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설계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품질관리인원만 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매년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월초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영역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인원 조정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1·2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차 필터링 후 미세 조정이 필요한 관리대상에 대하여 개별 조정으로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당해년 관리대상 확정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필터링 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Six Sigma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</a:b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/SQA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팀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당해년 인재육성</a:t>
                      </a:r>
                      <a:r>
                        <a:rPr kumimoji="1" lang="en-US" altLang="ko-KR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1" lang="en-US" altLang="ko-KR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1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율 계획 수립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관리대상이 확정된 후 만들어진 별도의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Table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 해당년의 목표를 수립한다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확정 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Six Sigma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</a:b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/SQA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팀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362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교육</a:t>
                      </a:r>
                      <a:r>
                        <a:rPr kumimoji="1" lang="en-US" altLang="ko-KR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/Test </a:t>
                      </a:r>
                      <a:r>
                        <a:rPr kumimoji="1" lang="ko-KR" altLang="en-US" sz="1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실시</a:t>
                      </a:r>
                      <a:endParaRPr kumimoji="1" lang="en-US" altLang="ko-KR" sz="11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수립된 교육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/Test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계획에 따라 실무를 진행한다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수시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Six Sigma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</a:b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/SQA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팀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7464218"/>
                  </a:ext>
                </a:extLst>
              </a:tr>
              <a:tr h="213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교육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/Test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실시 결과 시스템 반영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실시한 교육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/Test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실시 결과를 시스템에 입력한다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수시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Six Sigma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</a:b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/SQA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팀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679890"/>
                  </a:ext>
                </a:extLst>
              </a:tr>
              <a:tr h="213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7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신규 벨트 인증결과 인사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DB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반영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신규 벨트 인증결과는 전자결재로 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 반영한다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수시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Six Sigma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</a:b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/SQA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팀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2374554"/>
                  </a:ext>
                </a:extLst>
              </a:tr>
              <a:tr h="5141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8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부문별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인재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팀장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b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현황 조회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6σ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율을 실시간으로 조회한다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이때 교육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/Test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결과는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6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신규벨트 인증결과는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7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번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Data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를 끌어온다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확보율 도출시 분모는 매년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 기준 현황으로 세팅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BB Paper Test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합격 이상은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GB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인증으로 간주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 자동화 필요하며 실제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GB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인증자와 구분은 필요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수시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System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자동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5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9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상세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인재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팀장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b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현황 조회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Click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시 상세 자연인별 인증 현황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Dropdown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됨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수시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18000" marR="18000" marT="18000" marB="18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l-G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6σ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인재 현황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팀장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율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수작업으로 관리중인 팀장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율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6σ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인재 현황을 인사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DB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와 연동하여 실시간 조회 및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Report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 추가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16" y="207621"/>
            <a:ext cx="35087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defTabSz="913761" latinLnBrk="0">
              <a:defRPr/>
            </a:pPr>
            <a:r>
              <a:rPr lang="en-US" altLang="ko-KR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Ⅱ. </a:t>
            </a:r>
            <a:r>
              <a:rPr lang="ko-KR" altLang="en-US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품질</a:t>
            </a:r>
            <a:r>
              <a:rPr lang="en-US" altLang="ko-KR" sz="2000" b="1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KPI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9411" y="243110"/>
            <a:ext cx="2834109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6σ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인재 현황 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/</a:t>
            </a:r>
            <a:r>
              <a:rPr kumimoji="0" lang="en-US" altLang="ko-KR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팀장</a:t>
            </a:r>
            <a:r>
              <a:rPr kumimoji="0" lang="en-US" altLang="ko-KR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MBB </a:t>
            </a:r>
            <a:r>
              <a:rPr kumimoji="0" lang="ko-KR" altLang="en-US" sz="1800" b="1" i="0" u="none" strike="noStrike" kern="50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확보율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69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17662"/>
          <a:ext cx="9290784" cy="5879690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활용율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수작업으로 관리중인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활용율을 인사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DB +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과제활동 실적과 연동하여 실시간 조회 및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Report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 추가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0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283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AutoShape 107"/>
          <p:cNvCxnSpPr>
            <a:cxnSpLocks noChangeShapeType="1"/>
            <a:stCxn id="13" idx="6"/>
          </p:cNvCxnSpPr>
          <p:nvPr/>
        </p:nvCxnSpPr>
        <p:spPr bwMode="auto">
          <a:xfrm flipV="1">
            <a:off x="2703514" y="2227146"/>
            <a:ext cx="109007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33"/>
          <p:cNvSpPr>
            <a:spLocks noChangeArrowheads="1"/>
          </p:cNvSpPr>
          <p:nvPr/>
        </p:nvSpPr>
        <p:spPr bwMode="auto">
          <a:xfrm>
            <a:off x="2379664" y="2067337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792760" y="1865376"/>
            <a:ext cx="864096" cy="723540"/>
            <a:chOff x="2792760" y="1944571"/>
            <a:chExt cx="864096" cy="565150"/>
          </a:xfrm>
        </p:grpSpPr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관리대상 영역</a:t>
                </a: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인원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가져오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7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6" name="직선 화살표 연결선 35"/>
          <p:cNvCxnSpPr>
            <a:stCxn id="113" idx="3"/>
            <a:endCxn id="122" idx="1"/>
          </p:cNvCxnSpPr>
          <p:nvPr/>
        </p:nvCxnSpPr>
        <p:spPr bwMode="auto">
          <a:xfrm flipV="1">
            <a:off x="7386032" y="2224377"/>
            <a:ext cx="360040" cy="27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1461314" y="1738659"/>
            <a:ext cx="582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Prev</a:t>
            </a: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Process</a:t>
            </a:r>
          </a:p>
        </p:txBody>
      </p:sp>
      <p:sp>
        <p:nvSpPr>
          <p:cNvPr id="91" name="AutoShape 22"/>
          <p:cNvSpPr>
            <a:spLocks noChangeArrowheads="1"/>
          </p:cNvSpPr>
          <p:nvPr/>
        </p:nvSpPr>
        <p:spPr bwMode="auto">
          <a:xfrm>
            <a:off x="1461312" y="2036350"/>
            <a:ext cx="612775" cy="390634"/>
          </a:xfrm>
          <a:prstGeom prst="flowChartPredefined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인사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DB</a:t>
            </a: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와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/>
            </a:r>
            <a:b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</a:b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시스템 </a:t>
            </a:r>
            <a:endParaRPr kumimoji="0" lang="en-US" altLang="ko-KR" sz="8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연동 필요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92" name="직선 화살표 연결선 91"/>
          <p:cNvCxnSpPr>
            <a:stCxn id="91" idx="3"/>
            <a:endCxn id="13" idx="2"/>
          </p:cNvCxnSpPr>
          <p:nvPr/>
        </p:nvCxnSpPr>
        <p:spPr bwMode="auto">
          <a:xfrm flipV="1">
            <a:off x="2074087" y="2229262"/>
            <a:ext cx="305577" cy="240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1" name="그룹 110"/>
          <p:cNvGrpSpPr/>
          <p:nvPr/>
        </p:nvGrpSpPr>
        <p:grpSpPr>
          <a:xfrm>
            <a:off x="6521936" y="1865376"/>
            <a:ext cx="864096" cy="723540"/>
            <a:chOff x="2792760" y="1944571"/>
            <a:chExt cx="864096" cy="565150"/>
          </a:xfrm>
        </p:grpSpPr>
        <p:grpSp>
          <p:nvGrpSpPr>
            <p:cNvPr id="112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1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Rule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에 따라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활용율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산출하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13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7746072" y="1865376"/>
            <a:ext cx="864096" cy="723540"/>
            <a:chOff x="2792760" y="1944571"/>
            <a:chExt cx="864096" cy="565150"/>
          </a:xfrm>
        </p:grpSpPr>
        <p:grpSp>
          <p:nvGrpSpPr>
            <p:cNvPr id="120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부문별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활용율</a:t>
                </a: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현황 조회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5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28" name="직선 화살표 연결선 127"/>
          <p:cNvCxnSpPr>
            <a:stCxn id="70" idx="1"/>
            <a:endCxn id="79" idx="6"/>
          </p:cNvCxnSpPr>
          <p:nvPr/>
        </p:nvCxnSpPr>
        <p:spPr bwMode="auto">
          <a:xfrm flipH="1">
            <a:off x="7365082" y="3355262"/>
            <a:ext cx="380990" cy="135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직선 화살표 연결선 133"/>
          <p:cNvCxnSpPr>
            <a:stCxn id="17" idx="3"/>
            <a:endCxn id="158" idx="1"/>
          </p:cNvCxnSpPr>
          <p:nvPr/>
        </p:nvCxnSpPr>
        <p:spPr bwMode="auto">
          <a:xfrm flipV="1">
            <a:off x="3656856" y="2224377"/>
            <a:ext cx="339864" cy="27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직선 화살표 연결선 147"/>
          <p:cNvCxnSpPr>
            <a:stCxn id="60" idx="3"/>
            <a:endCxn id="113" idx="1"/>
          </p:cNvCxnSpPr>
          <p:nvPr/>
        </p:nvCxnSpPr>
        <p:spPr bwMode="auto">
          <a:xfrm>
            <a:off x="6143228" y="2227146"/>
            <a:ext cx="378708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5" name="그룹 154"/>
          <p:cNvGrpSpPr/>
          <p:nvPr/>
        </p:nvGrpSpPr>
        <p:grpSpPr>
          <a:xfrm>
            <a:off x="3996720" y="1865376"/>
            <a:ext cx="864096" cy="723540"/>
            <a:chOff x="2792760" y="1944571"/>
            <a:chExt cx="864096" cy="565150"/>
          </a:xfrm>
        </p:grpSpPr>
        <p:grpSp>
          <p:nvGrpSpPr>
            <p:cNvPr id="156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5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관리대상 인원중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만 가져오기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5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6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6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63" name="직선 화살표 연결선 162"/>
          <p:cNvCxnSpPr>
            <a:stCxn id="157" idx="3"/>
            <a:endCxn id="60" idx="1"/>
          </p:cNvCxnSpPr>
          <p:nvPr/>
        </p:nvCxnSpPr>
        <p:spPr bwMode="auto">
          <a:xfrm>
            <a:off x="4860816" y="2227146"/>
            <a:ext cx="41831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8" name="그룹 57"/>
          <p:cNvGrpSpPr/>
          <p:nvPr/>
        </p:nvGrpSpPr>
        <p:grpSpPr>
          <a:xfrm>
            <a:off x="5279132" y="1865376"/>
            <a:ext cx="864096" cy="723540"/>
            <a:chOff x="2792760" y="1944571"/>
            <a:chExt cx="864096" cy="565150"/>
          </a:xfrm>
        </p:grpSpPr>
        <p:grpSp>
          <p:nvGrpSpPr>
            <p:cNvPr id="5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6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시스템에 등록된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선정된 과제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가져오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6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6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6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67" name="직선 화살표 연결선 66"/>
          <p:cNvCxnSpPr>
            <a:stCxn id="121" idx="2"/>
            <a:endCxn id="70" idx="0"/>
          </p:cNvCxnSpPr>
          <p:nvPr/>
        </p:nvCxnSpPr>
        <p:spPr bwMode="auto">
          <a:xfrm>
            <a:off x="8178120" y="2588916"/>
            <a:ext cx="0" cy="40457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8" name="그룹 67"/>
          <p:cNvGrpSpPr/>
          <p:nvPr/>
        </p:nvGrpSpPr>
        <p:grpSpPr>
          <a:xfrm>
            <a:off x="7746072" y="2993492"/>
            <a:ext cx="864096" cy="723540"/>
            <a:chOff x="2792760" y="1944571"/>
            <a:chExt cx="864096" cy="565150"/>
          </a:xfrm>
        </p:grpSpPr>
        <p:grpSp>
          <p:nvGrpSpPr>
            <p:cNvPr id="6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7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상세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MBB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활용율</a:t>
                </a:r>
                <a: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현황 조회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System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자동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19050" cap="rnd" algn="ctr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79" name="Oval 33"/>
          <p:cNvSpPr>
            <a:spLocks noChangeArrowheads="1"/>
          </p:cNvSpPr>
          <p:nvPr/>
        </p:nvSpPr>
        <p:spPr bwMode="auto">
          <a:xfrm>
            <a:off x="7041232" y="3194688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64116" y="207621"/>
            <a:ext cx="119103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Ⅱ.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품질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KPI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569126" y="243110"/>
            <a:ext cx="106439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en-US" altLang="ko-KR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MBB</a:t>
            </a: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활용율</a:t>
            </a:r>
          </a:p>
        </p:txBody>
      </p:sp>
    </p:spTree>
    <p:extLst>
      <p:ext uri="{BB962C8B-B14F-4D97-AF65-F5344CB8AC3E}">
        <p14:creationId xmlns:p14="http://schemas.microsoft.com/office/powerpoint/2010/main" val="29254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537489"/>
          <a:ext cx="9160630" cy="3829752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0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24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영역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인원 가져오기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영역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인원 가져오기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매년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월초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인원중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만 가져오기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관리대상 인원중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만 가져오기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매년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월초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시스템에 등록된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선정된 과제 가져오기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시스템에 등록된 선정된 과제 가져오기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가져오는 기준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반영년도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 전년도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~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당해년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10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월內 프로젝트 선정 완료된 과제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실시간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Rule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에 따라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활용율 산출하기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산출기준에 따라 활용율 산출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산출 기준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과제리더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 과제리더로 활동한 경우 활용율 인정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 : 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 과제지원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or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 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강사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or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평가위원 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일인 경우 인정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6σ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 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건 도출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+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6σ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인재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명 육성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(BB or MBB)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중복되는 경우는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건 으로 인정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리더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지원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&gt;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System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자동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부문별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활용율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현황 조회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현황을 부문별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팀별로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Display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도출시 분모는 매년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 기준 현황으로 세팅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상세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활용율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현황 조회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Click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시 상세 자연인별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현황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Dropdown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됨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System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sym typeface="Wingdings" pitchFamily="2" charset="2"/>
                        </a:rPr>
                        <a:t>자동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활용율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수작업으로 관리중인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MBB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활용율을 인사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DB +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과제활동 실적과 연동하여 실시간 조회 및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Report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기능 추가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116" y="207621"/>
            <a:ext cx="119103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Ⅱ.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품질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KPI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69126" y="243110"/>
            <a:ext cx="106439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en-US" altLang="ko-KR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MBB</a:t>
            </a: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활용율</a:t>
            </a:r>
          </a:p>
        </p:txBody>
      </p:sp>
    </p:spTree>
    <p:extLst>
      <p:ext uri="{BB962C8B-B14F-4D97-AF65-F5344CB8AC3E}">
        <p14:creationId xmlns:p14="http://schemas.microsoft.com/office/powerpoint/2010/main" val="365443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42046"/>
          <a:ext cx="9290784" cy="5855306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과제 등록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283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1461313" y="5009911"/>
            <a:ext cx="582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Next 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Process</a:t>
            </a:r>
          </a:p>
        </p:txBody>
      </p:sp>
      <p:sp>
        <p:nvSpPr>
          <p:cNvPr id="16" name="AutoShape 22"/>
          <p:cNvSpPr>
            <a:spLocks noChangeArrowheads="1"/>
          </p:cNvSpPr>
          <p:nvPr/>
        </p:nvSpPr>
        <p:spPr bwMode="auto">
          <a:xfrm>
            <a:off x="1461313" y="5362525"/>
            <a:ext cx="612775" cy="254000"/>
          </a:xfrm>
          <a:prstGeom prst="flowChartPredefined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프로젝트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선정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2379664" y="2643401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cxnSp>
        <p:nvCxnSpPr>
          <p:cNvPr id="37" name="직선 화살표 연결선 36"/>
          <p:cNvCxnSpPr>
            <a:stCxn id="27" idx="6"/>
          </p:cNvCxnSpPr>
          <p:nvPr/>
        </p:nvCxnSpPr>
        <p:spPr bwMode="auto">
          <a:xfrm>
            <a:off x="2703514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89" name="Group 225"/>
          <p:cNvGrpSpPr>
            <a:grpSpLocks/>
          </p:cNvGrpSpPr>
          <p:nvPr/>
        </p:nvGrpSpPr>
        <p:grpSpPr bwMode="auto">
          <a:xfrm>
            <a:off x="2936776" y="2522586"/>
            <a:ext cx="858838" cy="550862"/>
            <a:chOff x="1986" y="2160"/>
            <a:chExt cx="662" cy="392"/>
          </a:xfrm>
        </p:grpSpPr>
        <p:grpSp>
          <p:nvGrpSpPr>
            <p:cNvPr id="290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293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활동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Process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구분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94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0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0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92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313" name="Text Box 105"/>
          <p:cNvSpPr txBox="1">
            <a:spLocks noChangeArrowheads="1"/>
          </p:cNvSpPr>
          <p:nvPr/>
        </p:nvSpPr>
        <p:spPr bwMode="auto">
          <a:xfrm>
            <a:off x="1263008" y="5661248"/>
            <a:ext cx="9201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90488" indent="-90488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※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챔피언 또는 사무국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/>
            </a:r>
            <a:b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</a:b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   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에서 선정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364116" y="207621"/>
            <a:ext cx="136575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Ⅲ.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과제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7676253" y="243110"/>
            <a:ext cx="195726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나의 과제 등록 </a:t>
            </a:r>
            <a:r>
              <a:rPr lang="en-US" altLang="ko-KR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/ </a:t>
            </a:r>
            <a:r>
              <a:rPr lang="ko-KR" altLang="en-US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수행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grpSp>
        <p:nvGrpSpPr>
          <p:cNvPr id="262" name="Group 225"/>
          <p:cNvGrpSpPr>
            <a:grpSpLocks/>
          </p:cNvGrpSpPr>
          <p:nvPr/>
        </p:nvGrpSpPr>
        <p:grpSpPr bwMode="auto">
          <a:xfrm>
            <a:off x="4094162" y="2522586"/>
            <a:ext cx="858838" cy="550862"/>
            <a:chOff x="1986" y="2160"/>
            <a:chExt cx="662" cy="392"/>
          </a:xfrm>
        </p:grpSpPr>
        <p:grpSp>
          <p:nvGrpSpPr>
            <p:cNvPr id="263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26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등록에 필요한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정보 입력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6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3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64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41" name="직선 화살표 연결선 340"/>
          <p:cNvCxnSpPr/>
          <p:nvPr/>
        </p:nvCxnSpPr>
        <p:spPr bwMode="auto">
          <a:xfrm>
            <a:off x="3841434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42" name="Group 225"/>
          <p:cNvGrpSpPr>
            <a:grpSpLocks/>
          </p:cNvGrpSpPr>
          <p:nvPr/>
        </p:nvGrpSpPr>
        <p:grpSpPr bwMode="auto">
          <a:xfrm>
            <a:off x="5230555" y="2522586"/>
            <a:ext cx="858838" cy="550862"/>
            <a:chOff x="1986" y="2160"/>
            <a:chExt cx="662" cy="392"/>
          </a:xfrm>
        </p:grpSpPr>
        <p:grpSp>
          <p:nvGrpSpPr>
            <p:cNvPr id="343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4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과제 선정 의뢰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7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8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44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49" name="직선 화살표 연결선 348"/>
          <p:cNvCxnSpPr/>
          <p:nvPr/>
        </p:nvCxnSpPr>
        <p:spPr bwMode="auto">
          <a:xfrm>
            <a:off x="4977827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50" name="Group 225"/>
          <p:cNvGrpSpPr>
            <a:grpSpLocks/>
          </p:cNvGrpSpPr>
          <p:nvPr/>
        </p:nvGrpSpPr>
        <p:grpSpPr bwMode="auto">
          <a:xfrm>
            <a:off x="4094162" y="4149080"/>
            <a:ext cx="858838" cy="550862"/>
            <a:chOff x="1986" y="2160"/>
            <a:chExt cx="662" cy="392"/>
          </a:xfrm>
        </p:grpSpPr>
        <p:grpSp>
          <p:nvGrpSpPr>
            <p:cNvPr id="351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57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6σ Full</a:t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Process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과제 수행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58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5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6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52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381" name="Group 225"/>
          <p:cNvGrpSpPr>
            <a:grpSpLocks/>
          </p:cNvGrpSpPr>
          <p:nvPr/>
        </p:nvGrpSpPr>
        <p:grpSpPr bwMode="auto">
          <a:xfrm>
            <a:off x="6302372" y="4149080"/>
            <a:ext cx="858838" cy="550862"/>
            <a:chOff x="1986" y="2160"/>
            <a:chExt cx="662" cy="392"/>
          </a:xfrm>
        </p:grpSpPr>
        <p:grpSp>
          <p:nvGrpSpPr>
            <p:cNvPr id="382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8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일반 과제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smtClean="0">
                    <a:solidFill>
                      <a:prstClr val="black"/>
                    </a:solidFill>
                    <a:latin typeface="Arial"/>
                    <a:ea typeface="LG스마트체 Light"/>
                  </a:rPr>
                  <a:t>수행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83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388" name="Oval 33"/>
          <p:cNvSpPr>
            <a:spLocks noChangeArrowheads="1"/>
          </p:cNvSpPr>
          <p:nvPr/>
        </p:nvSpPr>
        <p:spPr bwMode="auto">
          <a:xfrm>
            <a:off x="5498049" y="5193382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9" name="꺾인 연결선 8"/>
          <p:cNvCxnSpPr>
            <a:stCxn id="348" idx="2"/>
            <a:endCxn id="352" idx="0"/>
          </p:cNvCxnSpPr>
          <p:nvPr/>
        </p:nvCxnSpPr>
        <p:spPr>
          <a:xfrm rot="5400000">
            <a:off x="4553962" y="3043068"/>
            <a:ext cx="1075632" cy="11363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꺾인 연결선 388"/>
          <p:cNvCxnSpPr>
            <a:stCxn id="344" idx="2"/>
            <a:endCxn id="383" idx="0"/>
          </p:cNvCxnSpPr>
          <p:nvPr/>
        </p:nvCxnSpPr>
        <p:spPr>
          <a:xfrm rot="16200000" flipH="1">
            <a:off x="5658066" y="3075355"/>
            <a:ext cx="1075632" cy="10718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 389"/>
          <p:cNvCxnSpPr>
            <a:stCxn id="360" idx="2"/>
            <a:endCxn id="388" idx="0"/>
          </p:cNvCxnSpPr>
          <p:nvPr/>
        </p:nvCxnSpPr>
        <p:spPr>
          <a:xfrm rot="16200000" flipH="1">
            <a:off x="4845057" y="4378465"/>
            <a:ext cx="493440" cy="11363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꺾인 연결선 390"/>
          <p:cNvCxnSpPr>
            <a:stCxn id="387" idx="2"/>
            <a:endCxn id="388" idx="0"/>
          </p:cNvCxnSpPr>
          <p:nvPr/>
        </p:nvCxnSpPr>
        <p:spPr>
          <a:xfrm rot="5400000">
            <a:off x="5949163" y="4410754"/>
            <a:ext cx="493440" cy="10718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 391"/>
          <p:cNvCxnSpPr>
            <a:stCxn id="344" idx="0"/>
            <a:endCxn id="292" idx="0"/>
          </p:cNvCxnSpPr>
          <p:nvPr/>
        </p:nvCxnSpPr>
        <p:spPr>
          <a:xfrm rot="16200000" flipV="1">
            <a:off x="4513085" y="1375696"/>
            <a:ext cx="12700" cy="229377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4074224" y="2130678"/>
            <a:ext cx="101790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5000" noProof="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챔피언이 결재 반려시</a:t>
            </a:r>
            <a:endParaRPr kumimoji="0" lang="ko-KR" altLang="en-US" sz="900" i="0" u="none" strike="noStrike" kern="5000" cap="none" spc="0" normalizeH="0" baseline="0" noProof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4664968" y="3475623"/>
            <a:ext cx="67997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el-GR" altLang="ko-KR" sz="900" kern="5000">
                <a:latin typeface="Arial Narrow" panose="020B0606020202030204" pitchFamily="34" charset="0"/>
                <a:ea typeface="LG스마트체2.0 Regular" panose="020B0600000101010101" pitchFamily="50" charset="-127"/>
              </a:rPr>
              <a:t>6σ </a:t>
            </a:r>
            <a:r>
              <a:rPr lang="en-US" altLang="ko-KR" sz="900" kern="500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Full Process</a:t>
            </a:r>
            <a:endParaRPr lang="ko-KR" altLang="en-US" sz="900" kern="500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92633" y="3475623"/>
            <a:ext cx="67997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ko-KR" altLang="en-US" sz="900" kern="500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일반 과제</a:t>
            </a:r>
            <a:endParaRPr lang="ko-KR" altLang="en-US" sz="900" kern="500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cxnSp>
        <p:nvCxnSpPr>
          <p:cNvPr id="396" name="꺾인 연결선 395"/>
          <p:cNvCxnSpPr/>
          <p:nvPr/>
        </p:nvCxnSpPr>
        <p:spPr>
          <a:xfrm rot="5400000" flipH="1" flipV="1">
            <a:off x="4082268" y="4430255"/>
            <a:ext cx="566494" cy="4144"/>
          </a:xfrm>
          <a:prstGeom prst="bentConnector5">
            <a:avLst>
              <a:gd name="adj1" fmla="val -91743"/>
              <a:gd name="adj2" fmla="val -15778837"/>
              <a:gd name="adj3" fmla="val 1403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008784" y="4424644"/>
            <a:ext cx="67997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ko-KR" altLang="en-US" sz="900" kern="500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챔피언이 결재 반려</a:t>
            </a:r>
            <a:endParaRPr lang="ko-KR" altLang="en-US" sz="900" kern="500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  <p:cxnSp>
        <p:nvCxnSpPr>
          <p:cNvPr id="400" name="꺾인 연결선 399"/>
          <p:cNvCxnSpPr/>
          <p:nvPr/>
        </p:nvCxnSpPr>
        <p:spPr>
          <a:xfrm rot="16200000" flipV="1">
            <a:off x="6561923" y="4430255"/>
            <a:ext cx="566494" cy="4144"/>
          </a:xfrm>
          <a:prstGeom prst="bentConnector5">
            <a:avLst>
              <a:gd name="adj1" fmla="val -91743"/>
              <a:gd name="adj2" fmla="val -15778837"/>
              <a:gd name="adj3" fmla="val 1403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TextBox 400"/>
          <p:cNvSpPr txBox="1"/>
          <p:nvPr/>
        </p:nvSpPr>
        <p:spPr>
          <a:xfrm>
            <a:off x="7528199" y="4424644"/>
            <a:ext cx="67997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ko-KR" altLang="en-US" sz="900" kern="5000" smtClean="0">
                <a:latin typeface="Arial Narrow" panose="020B0606020202030204" pitchFamily="34" charset="0"/>
                <a:ea typeface="LG스마트체2.0 Regular" panose="020B0600000101010101" pitchFamily="50" charset="-127"/>
              </a:rPr>
              <a:t>챔피언이 결재 반려</a:t>
            </a:r>
            <a:endParaRPr lang="ko-KR" altLang="en-US" sz="900" kern="5000">
              <a:latin typeface="Arial Narrow" panose="020B0606020202030204" pitchFamily="34" charset="0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5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432032"/>
          <a:ext cx="9160630" cy="5332056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6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활동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Process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구분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프로젝트 활동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 따라 유형을 입력한다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- 6σ Full Process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다시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가지 활동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 로 나뉨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ㄱ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 DMAIC : Define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Measure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Analyze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Improve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Control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Finish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ㄱ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 DMEDI : Define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Measure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Explore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Develop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Implement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Finish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 과제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Qucik 6σ,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빅데이터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FMEA, MGB(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현장개선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Quick Win(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현장개선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로 나뉨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등록에 필요한 정보 입력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 등록시 필요한 정보를 입력한다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공통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등록일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과제를 등록하는 날짜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사업장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청주공장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울산공장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의왕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창호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바닥재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단열재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벽지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표면소재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산업용필름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자동차소재부품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인테리어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    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CPO(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제조혁신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CPO(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환경안전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제품군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활동대상이 되는 상세 제품군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활동유형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GB, BB, 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후보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MBB, 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후보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MGB, No Belt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활동분야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생산성향상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원가개선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MBB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 육성된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의 과제 수행 여부를 입력하는 것으로 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                 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직접수행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반영년도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1~10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 등록시 당해년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11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월 등록시 내년을 자동 반영함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예상성과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년내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당해년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년간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(12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 산출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Logic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Project Y (CTQ/CTP)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해당과제의 주요 품질 지표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KPI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해당과제의 중요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Key Performance Index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팀구성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리더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 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Process Owner /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 활동을 합산하여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회 이상인 경우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인정 토록  자동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산출 필요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가 지도사원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과제지원으로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건 이상 등록된 경우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활용율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MBB)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인정 토록  자동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Logic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산출 필요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승인자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Prcoess Owner,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[6σ Full Process]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:DMAIC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로 구분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 과제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착수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완료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과제 등록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16" y="207621"/>
            <a:ext cx="135614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Ⅲ.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과제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76253" y="243110"/>
            <a:ext cx="195726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나의 과제 등록 </a:t>
            </a:r>
            <a:r>
              <a:rPr lang="en-US" altLang="ko-KR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/ </a:t>
            </a: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수행</a:t>
            </a:r>
          </a:p>
        </p:txBody>
      </p:sp>
    </p:spTree>
    <p:extLst>
      <p:ext uri="{BB962C8B-B14F-4D97-AF65-F5344CB8AC3E}">
        <p14:creationId xmlns:p14="http://schemas.microsoft.com/office/powerpoint/2010/main" val="330301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13515" y="881032"/>
            <a:ext cx="5023744" cy="5448334"/>
            <a:chOff x="1506427" y="888120"/>
            <a:chExt cx="5023744" cy="544833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6427" y="888120"/>
              <a:ext cx="5023744" cy="54483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546" y="1309812"/>
              <a:ext cx="3257628" cy="141066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78D6F2-FD17-49CF-98B7-22C593694E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ctr"/>
            <a:r>
              <a:rPr lang="ko-KR" altLang="en-US" dirty="0" err="1" smtClean="0">
                <a:solidFill>
                  <a:srgbClr val="000000"/>
                </a:solidFill>
              </a:rPr>
              <a:t>메인화면</a:t>
            </a:r>
            <a:r>
              <a:rPr lang="en-US" altLang="ko-KR" dirty="0" smtClean="0">
                <a:solidFill>
                  <a:srgbClr val="000000"/>
                </a:solidFill>
              </a:rPr>
              <a:t>/</a:t>
            </a:r>
            <a:r>
              <a:rPr lang="ko-KR" altLang="en-US" dirty="0" err="1" smtClean="0">
                <a:solidFill>
                  <a:srgbClr val="000000"/>
                </a:solidFill>
              </a:rPr>
              <a:t>서브화면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2A29154-C2CB-4235-A6A3-4C820D5B21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eaLnBrk="1" fontAlgn="ctr" hangingPunct="1"/>
            <a:r>
              <a:rPr lang="en-US" altLang="ko-KR" dirty="0"/>
              <a:t>UI-F-PK-001-01</a:t>
            </a:r>
            <a:endParaRPr lang="ko-KR" altLang="ko-KR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F3CF01B2-BCAF-4756-8812-D02129D26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PG-F-PK-001-01</a:t>
            </a:r>
          </a:p>
        </p:txBody>
      </p:sp>
      <p:graphicFrame>
        <p:nvGraphicFramePr>
          <p:cNvPr id="2" name="표 5">
            <a:extLst>
              <a:ext uri="{FF2B5EF4-FFF2-40B4-BE49-F238E27FC236}">
                <a16:creationId xmlns:a16="http://schemas.microsoft.com/office/drawing/2014/main" id="{A0F0440E-EC80-4655-91F7-5D64084C29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97091" y="6282787"/>
          <a:ext cx="19137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378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</a:tblGrid>
              <a:tr h="1995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PSD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 참조 후 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퍼블리싱을 위한 사이즈 등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</a:tbl>
          </a:graphicData>
        </a:graphic>
      </p:graphicFrame>
      <p:graphicFrame>
        <p:nvGraphicFramePr>
          <p:cNvPr id="22" name="표 5">
            <a:extLst>
              <a:ext uri="{FF2B5EF4-FFF2-40B4-BE49-F238E27FC236}">
                <a16:creationId xmlns:a16="http://schemas.microsoft.com/office/drawing/2014/main" id="{7F981916-AC0E-4B72-A99E-7838623C0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87607"/>
              </p:ext>
            </p:extLst>
          </p:nvPr>
        </p:nvGraphicFramePr>
        <p:xfrm>
          <a:off x="7897091" y="888121"/>
          <a:ext cx="1913780" cy="214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830">
                  <a:extLst>
                    <a:ext uri="{9D8B030D-6E8A-4147-A177-3AD203B41FA5}">
                      <a16:colId xmlns:a16="http://schemas.microsoft.com/office/drawing/2014/main" val="1816906320"/>
                    </a:ext>
                  </a:extLst>
                </a:gridCol>
                <a:gridCol w="1687950">
                  <a:extLst>
                    <a:ext uri="{9D8B030D-6E8A-4147-A177-3AD203B41FA5}">
                      <a16:colId xmlns:a16="http://schemas.microsoft.com/office/drawing/2014/main" val="225890885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서브화면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서브타이틀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네비게이션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좌측메뉴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b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 영역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85725" indent="-85725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디자인화일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01_</a:t>
                      </a:r>
                      <a:r>
                        <a:rPr lang="ko-KR" altLang="en-US" sz="700" b="1" dirty="0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700" b="1" dirty="0" err="1" smtClean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KPI.psd</a:t>
                      </a:r>
                      <a:endParaRPr lang="en-US" altLang="ko-KR" sz="7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704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서브타이틀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886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 네비게이션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58272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좌측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서브메뉴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- 2depts., 3depts.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171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콘텐츠 영역</a:t>
                      </a:r>
                      <a:endParaRPr lang="en-US" altLang="ko-KR" sz="7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91928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1506426" y="15755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1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3359837" y="157558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2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2216837" y="2154701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3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70D217C-8ABD-4C53-9327-F86E4FDFF2D8}"/>
              </a:ext>
            </a:extLst>
          </p:cNvPr>
          <p:cNvSpPr/>
          <p:nvPr/>
        </p:nvSpPr>
        <p:spPr bwMode="auto">
          <a:xfrm>
            <a:off x="4312337" y="3666527"/>
            <a:ext cx="170919" cy="17091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</a:rPr>
              <a:t>4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352675" y="2559050"/>
            <a:ext cx="85725" cy="73025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52675" y="2717800"/>
            <a:ext cx="85725" cy="73025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75000"/>
              <a:buFont typeface="Wingdings" pitchFamily="2" charset="2"/>
              <a:buNone/>
              <a:tabLst/>
            </a:pP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1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432032"/>
          <a:ext cx="9160630" cy="5104724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선정 의뢰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 등록 정보 입력을 완료한 과제리더는 해당 과제 챔피언에게 결재를 의뢰한다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챔피언이 결재를 승인한 과제는 과제 수행을 하면 되고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반려를 한 과제는 부족한 부문을 보완하여 다시 결재 의뢰를 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Full Process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수행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단계별 활동내용을 등록하고 결재를 요청한다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기능 추가 요청 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대비 지연된 과제는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지연시 과제리더에게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이상 지연시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Alarm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메일 자동 발송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일반과제 수행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일반과제 수행 화면에서 활동 내용을 등록하고 결재를 요청한다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활동내용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시작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종료 일정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활동요약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활동결과 등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기능 추가 요청 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대비 지연된 과제는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지연시 과제리더에게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이상 지연시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Alarm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메일 자동 발송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318034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과제 등록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16" y="207621"/>
            <a:ext cx="135614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Ⅲ.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과제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76253" y="243110"/>
            <a:ext cx="195726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lvl="0" algn="r" defTabSz="913761" latinLnBrk="0">
              <a:defRPr/>
            </a:pP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나의 과제 등록 </a:t>
            </a:r>
            <a:r>
              <a:rPr lang="en-US" altLang="ko-KR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/ </a:t>
            </a:r>
            <a:r>
              <a:rPr lang="ko-KR" altLang="en-US" b="1" kern="500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수행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152800" y="2652315"/>
          <a:ext cx="4253988" cy="131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988">
                  <a:extLst>
                    <a:ext uri="{9D8B030D-6E8A-4147-A177-3AD203B41FA5}">
                      <a16:colId xmlns:a16="http://schemas.microsoft.com/office/drawing/2014/main" val="40025643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96367211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039593376"/>
                    </a:ext>
                  </a:extLst>
                </a:gridCol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활동 단계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결재의뢰 대상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 고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54257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Define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등록 정보 수정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목표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일정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과제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Drop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신청시는 챔피언에게 결재 추가됨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1224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Measure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4748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Analyze(Explore)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047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Improve(Develop)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190943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Control(Implement)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7814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Finish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챔피언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8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83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42046"/>
          <a:ext cx="9290784" cy="5855306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분임조 과제 등록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 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283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1461313" y="5009911"/>
            <a:ext cx="5826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Next </a:t>
            </a:r>
            <a:endParaRPr kumimoji="0" lang="en-US" altLang="ko-KR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Process</a:t>
            </a:r>
          </a:p>
        </p:txBody>
      </p:sp>
      <p:sp>
        <p:nvSpPr>
          <p:cNvPr id="16" name="AutoShape 22"/>
          <p:cNvSpPr>
            <a:spLocks noChangeArrowheads="1"/>
          </p:cNvSpPr>
          <p:nvPr/>
        </p:nvSpPr>
        <p:spPr bwMode="auto">
          <a:xfrm>
            <a:off x="1461313" y="5362525"/>
            <a:ext cx="612775" cy="254000"/>
          </a:xfrm>
          <a:prstGeom prst="flowChartPredefined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lIns="0" rIns="0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프로젝트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선정</a:t>
            </a:r>
            <a:endParaRPr kumimoji="0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sp>
        <p:nvSpPr>
          <p:cNvPr id="27" name="Oval 33"/>
          <p:cNvSpPr>
            <a:spLocks noChangeArrowheads="1"/>
          </p:cNvSpPr>
          <p:nvPr/>
        </p:nvSpPr>
        <p:spPr bwMode="auto">
          <a:xfrm>
            <a:off x="2379664" y="2643401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cxnSp>
        <p:nvCxnSpPr>
          <p:cNvPr id="37" name="직선 화살표 연결선 36"/>
          <p:cNvCxnSpPr>
            <a:stCxn id="27" idx="6"/>
          </p:cNvCxnSpPr>
          <p:nvPr/>
        </p:nvCxnSpPr>
        <p:spPr bwMode="auto">
          <a:xfrm>
            <a:off x="2703514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89" name="Group 225"/>
          <p:cNvGrpSpPr>
            <a:grpSpLocks/>
          </p:cNvGrpSpPr>
          <p:nvPr/>
        </p:nvGrpSpPr>
        <p:grpSpPr bwMode="auto">
          <a:xfrm>
            <a:off x="2936776" y="2522586"/>
            <a:ext cx="858838" cy="550862"/>
            <a:chOff x="1986" y="2160"/>
            <a:chExt cx="662" cy="392"/>
          </a:xfrm>
        </p:grpSpPr>
        <p:grpSp>
          <p:nvGrpSpPr>
            <p:cNvPr id="290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293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활동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Process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구분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94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0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0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92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313" name="Text Box 105"/>
          <p:cNvSpPr txBox="1">
            <a:spLocks noChangeArrowheads="1"/>
          </p:cNvSpPr>
          <p:nvPr/>
        </p:nvSpPr>
        <p:spPr bwMode="auto">
          <a:xfrm>
            <a:off x="1263008" y="5661248"/>
            <a:ext cx="9201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90488" indent="-90488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※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챔피언 또는 사무국</a:t>
            </a: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/>
            </a:r>
            <a:b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</a:b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     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에서 선정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364116" y="207621"/>
            <a:ext cx="15901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Ⅳ.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6988565" y="243110"/>
            <a:ext cx="264495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나의 분임조 과제 등록 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/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수행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grpSp>
        <p:nvGrpSpPr>
          <p:cNvPr id="262" name="Group 225"/>
          <p:cNvGrpSpPr>
            <a:grpSpLocks/>
          </p:cNvGrpSpPr>
          <p:nvPr/>
        </p:nvGrpSpPr>
        <p:grpSpPr bwMode="auto">
          <a:xfrm>
            <a:off x="4094162" y="2522586"/>
            <a:ext cx="858838" cy="550862"/>
            <a:chOff x="1986" y="2160"/>
            <a:chExt cx="662" cy="392"/>
          </a:xfrm>
        </p:grpSpPr>
        <p:grpSp>
          <p:nvGrpSpPr>
            <p:cNvPr id="263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26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등록에 필요한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정보 입력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6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3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64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41" name="직선 화살표 연결선 340"/>
          <p:cNvCxnSpPr/>
          <p:nvPr/>
        </p:nvCxnSpPr>
        <p:spPr bwMode="auto">
          <a:xfrm>
            <a:off x="3841434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42" name="Group 225"/>
          <p:cNvGrpSpPr>
            <a:grpSpLocks/>
          </p:cNvGrpSpPr>
          <p:nvPr/>
        </p:nvGrpSpPr>
        <p:grpSpPr bwMode="auto">
          <a:xfrm>
            <a:off x="5230555" y="2522586"/>
            <a:ext cx="858838" cy="550862"/>
            <a:chOff x="1986" y="2160"/>
            <a:chExt cx="662" cy="392"/>
          </a:xfrm>
        </p:grpSpPr>
        <p:grpSp>
          <p:nvGrpSpPr>
            <p:cNvPr id="343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4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과제 선정 의뢰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7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48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44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49" name="직선 화살표 연결선 348"/>
          <p:cNvCxnSpPr/>
          <p:nvPr/>
        </p:nvCxnSpPr>
        <p:spPr bwMode="auto">
          <a:xfrm>
            <a:off x="4977827" y="2805326"/>
            <a:ext cx="253046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50" name="Group 225"/>
          <p:cNvGrpSpPr>
            <a:grpSpLocks/>
          </p:cNvGrpSpPr>
          <p:nvPr/>
        </p:nvGrpSpPr>
        <p:grpSpPr bwMode="auto">
          <a:xfrm>
            <a:off x="4094162" y="4149080"/>
            <a:ext cx="858838" cy="550862"/>
            <a:chOff x="1986" y="2160"/>
            <a:chExt cx="662" cy="392"/>
          </a:xfrm>
        </p:grpSpPr>
        <p:grpSp>
          <p:nvGrpSpPr>
            <p:cNvPr id="351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57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6σ Full</a:t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Process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과제 수행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58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5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6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52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381" name="Group 225"/>
          <p:cNvGrpSpPr>
            <a:grpSpLocks/>
          </p:cNvGrpSpPr>
          <p:nvPr/>
        </p:nvGrpSpPr>
        <p:grpSpPr bwMode="auto">
          <a:xfrm>
            <a:off x="6302372" y="4149080"/>
            <a:ext cx="858838" cy="550862"/>
            <a:chOff x="1986" y="2160"/>
            <a:chExt cx="662" cy="392"/>
          </a:xfrm>
        </p:grpSpPr>
        <p:grpSp>
          <p:nvGrpSpPr>
            <p:cNvPr id="382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38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일반 과제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수행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프로젝트 리더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38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383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6350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388" name="Oval 33"/>
          <p:cNvSpPr>
            <a:spLocks noChangeArrowheads="1"/>
          </p:cNvSpPr>
          <p:nvPr/>
        </p:nvSpPr>
        <p:spPr bwMode="auto">
          <a:xfrm>
            <a:off x="5498049" y="5193382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9" name="꺾인 연결선 8"/>
          <p:cNvCxnSpPr>
            <a:stCxn id="348" idx="2"/>
            <a:endCxn id="352" idx="0"/>
          </p:cNvCxnSpPr>
          <p:nvPr/>
        </p:nvCxnSpPr>
        <p:spPr>
          <a:xfrm rot="5400000">
            <a:off x="4553962" y="3043068"/>
            <a:ext cx="1075632" cy="11363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꺾인 연결선 388"/>
          <p:cNvCxnSpPr>
            <a:stCxn id="344" idx="2"/>
            <a:endCxn id="383" idx="0"/>
          </p:cNvCxnSpPr>
          <p:nvPr/>
        </p:nvCxnSpPr>
        <p:spPr>
          <a:xfrm rot="16200000" flipH="1">
            <a:off x="5658066" y="3075355"/>
            <a:ext cx="1075632" cy="10718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꺾인 연결선 389"/>
          <p:cNvCxnSpPr>
            <a:stCxn id="360" idx="2"/>
            <a:endCxn id="388" idx="0"/>
          </p:cNvCxnSpPr>
          <p:nvPr/>
        </p:nvCxnSpPr>
        <p:spPr>
          <a:xfrm rot="16200000" flipH="1">
            <a:off x="4845057" y="4378465"/>
            <a:ext cx="493440" cy="11363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꺾인 연결선 390"/>
          <p:cNvCxnSpPr>
            <a:stCxn id="387" idx="2"/>
            <a:endCxn id="388" idx="0"/>
          </p:cNvCxnSpPr>
          <p:nvPr/>
        </p:nvCxnSpPr>
        <p:spPr>
          <a:xfrm rot="5400000">
            <a:off x="5949163" y="4410754"/>
            <a:ext cx="493440" cy="10718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꺾인 연결선 391"/>
          <p:cNvCxnSpPr>
            <a:stCxn id="344" idx="0"/>
            <a:endCxn id="292" idx="0"/>
          </p:cNvCxnSpPr>
          <p:nvPr/>
        </p:nvCxnSpPr>
        <p:spPr>
          <a:xfrm rot="16200000" flipV="1">
            <a:off x="4513085" y="1375696"/>
            <a:ext cx="12700" cy="229377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/>
          <p:cNvSpPr txBox="1"/>
          <p:nvPr/>
        </p:nvSpPr>
        <p:spPr>
          <a:xfrm>
            <a:off x="4074224" y="2130678"/>
            <a:ext cx="101790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챔피언이 결재 반려시</a:t>
            </a:r>
            <a:endParaRPr kumimoji="0" lang="ko-KR" altLang="en-US" sz="900" b="0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4664968" y="3475623"/>
            <a:ext cx="67997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altLang="ko-KR" sz="900" b="0" i="0" u="none" strike="noStrike" kern="50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6σ </a:t>
            </a:r>
            <a:r>
              <a:rPr kumimoji="0" lang="en-US" altLang="ko-KR" sz="900" b="0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Full Process</a:t>
            </a:r>
            <a:endParaRPr kumimoji="0" lang="ko-KR" altLang="en-US" sz="900" b="0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5892633" y="3475623"/>
            <a:ext cx="679973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일반 과제</a:t>
            </a:r>
            <a:endParaRPr kumimoji="0" lang="ko-KR" altLang="en-US" sz="900" b="0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cxnSp>
        <p:nvCxnSpPr>
          <p:cNvPr id="396" name="꺾인 연결선 395"/>
          <p:cNvCxnSpPr/>
          <p:nvPr/>
        </p:nvCxnSpPr>
        <p:spPr>
          <a:xfrm rot="5400000" flipH="1" flipV="1">
            <a:off x="4082268" y="4430255"/>
            <a:ext cx="566494" cy="4144"/>
          </a:xfrm>
          <a:prstGeom prst="bentConnector5">
            <a:avLst>
              <a:gd name="adj1" fmla="val -91743"/>
              <a:gd name="adj2" fmla="val -15778837"/>
              <a:gd name="adj3" fmla="val 1403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/>
          <p:cNvSpPr txBox="1"/>
          <p:nvPr/>
        </p:nvSpPr>
        <p:spPr>
          <a:xfrm>
            <a:off x="3008784" y="4424644"/>
            <a:ext cx="67997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챔피언이 결재 반려</a:t>
            </a:r>
            <a:endParaRPr kumimoji="0" lang="ko-KR" altLang="en-US" sz="900" b="0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cxnSp>
        <p:nvCxnSpPr>
          <p:cNvPr id="400" name="꺾인 연결선 399"/>
          <p:cNvCxnSpPr/>
          <p:nvPr/>
        </p:nvCxnSpPr>
        <p:spPr>
          <a:xfrm rot="16200000" flipV="1">
            <a:off x="6561923" y="4430255"/>
            <a:ext cx="566494" cy="4144"/>
          </a:xfrm>
          <a:prstGeom prst="bentConnector5">
            <a:avLst>
              <a:gd name="adj1" fmla="val -91743"/>
              <a:gd name="adj2" fmla="val -15778837"/>
              <a:gd name="adj3" fmla="val 1403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1" name="TextBox 400"/>
          <p:cNvSpPr txBox="1"/>
          <p:nvPr/>
        </p:nvSpPr>
        <p:spPr>
          <a:xfrm>
            <a:off x="7528199" y="4424644"/>
            <a:ext cx="679973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챔피언이 결재 반려</a:t>
            </a:r>
            <a:endParaRPr kumimoji="0" lang="ko-KR" altLang="en-US" sz="900" b="0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84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432032"/>
          <a:ext cx="9160630" cy="4326216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6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7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활동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Process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구분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프로젝트 활동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Process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 따라 유형을 입력한다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- 6σ Full Process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ㄱ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 DMAIC : Define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Measure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Analyze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Improve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Control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Finish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 과제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MGB(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현장개선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Quick Win(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현장개선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로 나뉨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2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등록에 필요한 정보 입력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 등록시 필요한 정보를 입력한다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공통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등록일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과제를 등록하는 날짜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사업장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청주공장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울산공장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의왕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창호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바닥재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단열재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벽지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표면소재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산업용필름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자동차소재부품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인테리어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    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연구소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CPO(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제조혁신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CPO(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환경안전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제품군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활동대상이 되는 상세 제품군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분임조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분임조장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Leader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서기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예상성과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년내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당해년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년간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(12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성과 산출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Logic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Project Y (CTQ/CTP)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해당과제의 주요 품질 지표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KPI 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해당과제의 중요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Key Performance Index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팀구성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리더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승인자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Prcoess Owner,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[6σ Full Process]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:DMAIC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로 구분 입력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 과제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착수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완료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예정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122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분임조 과제 등록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4116" y="207621"/>
            <a:ext cx="15901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Ⅳ.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8565" y="243110"/>
            <a:ext cx="264495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나의 분임조 과제 등록 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/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수행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1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432032"/>
          <a:ext cx="9160630" cy="5104724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6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6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선정 의뢰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과제 등록 정보 입력을 완료한 과제리더는 해당 과제 챔피언에게 결재를 의뢰한다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.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챔피언이 결재를 승인한 과제는 과제 수행을 하면 되고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반려를 한 과제는 부족한 부문을 보완하여 다시 결재 의뢰를 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l-G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Full Process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수행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단계별 활동내용을 등록하고 결재를 요청한다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기능 추가 요청 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대비 지연된 과제는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지연시 과제리더에게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이상 지연시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Alarm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메일 자동 발송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51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일반과제 수행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일반과제 수행 화면에서 활동 내용을 등록하고 결재를 요청한다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활동내용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시작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종료 일정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활동요약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활동결과 등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기능 추가 요청 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일정계획 대비 지연된 과제는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지연시 과제리더에게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개월 이상 지연시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챔피언에게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Alarm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메일 자동 발송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900" b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등록 </a:t>
                      </a:r>
                      <a:r>
                        <a:rPr lang="ko-KR" altLang="en-US" sz="900" b="0" dirty="0" smtClean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시</a:t>
                      </a:r>
                      <a:endParaRPr lang="en-US" altLang="ko-KR" sz="900" b="0" dirty="0" smtClean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프로젝트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리더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318034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122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나의 분임조 과제 등록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수행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도출된 과제의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실행을 위해 잠재 프로젝트로 등록한 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프로젝트를 수행하는 프로세스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152800" y="2652315"/>
          <a:ext cx="4253988" cy="131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1988">
                  <a:extLst>
                    <a:ext uri="{9D8B030D-6E8A-4147-A177-3AD203B41FA5}">
                      <a16:colId xmlns:a16="http://schemas.microsoft.com/office/drawing/2014/main" val="40025643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96367211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4039593376"/>
                    </a:ext>
                  </a:extLst>
                </a:gridCol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활동 단계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결재의뢰 대상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비 고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054257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Define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 등록 정보 수정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목표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일정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또는 과제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Drop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신청시는 챔피언에게 결재 추가됨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71224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Measure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4748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Analyze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047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Improve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190943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Control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지도사원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7814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Finish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챔피언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5852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4116" y="207621"/>
            <a:ext cx="15901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Ⅳ.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8565" y="243110"/>
            <a:ext cx="2644955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나의 분임조 과제 등록 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/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수행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6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42046"/>
          <a:ext cx="9290784" cy="5855306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1225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분임조 편성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현장 개선활동의 단위인 분임조에 대한 신규 편성 및 수정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28322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AutoShape 107"/>
          <p:cNvCxnSpPr>
            <a:cxnSpLocks noChangeShapeType="1"/>
            <a:stCxn id="13" idx="6"/>
          </p:cNvCxnSpPr>
          <p:nvPr/>
        </p:nvCxnSpPr>
        <p:spPr bwMode="auto">
          <a:xfrm flipV="1">
            <a:off x="2703514" y="2343423"/>
            <a:ext cx="109007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Oval 33"/>
          <p:cNvSpPr>
            <a:spLocks noChangeArrowheads="1"/>
          </p:cNvSpPr>
          <p:nvPr/>
        </p:nvSpPr>
        <p:spPr bwMode="auto">
          <a:xfrm>
            <a:off x="2379664" y="2183614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2792760" y="2060848"/>
            <a:ext cx="864096" cy="565150"/>
            <a:chOff x="2792760" y="1944571"/>
            <a:chExt cx="864096" cy="565150"/>
          </a:xfrm>
        </p:grpSpPr>
        <p:grpSp>
          <p:nvGrpSpPr>
            <p:cNvPr id="16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분임조 편성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해당 실장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7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36" name="직선 화살표 연결선 35"/>
          <p:cNvCxnSpPr>
            <a:stCxn id="17" idx="3"/>
            <a:endCxn id="40" idx="1"/>
          </p:cNvCxnSpPr>
          <p:nvPr/>
        </p:nvCxnSpPr>
        <p:spPr bwMode="auto">
          <a:xfrm>
            <a:off x="3656856" y="2343423"/>
            <a:ext cx="21602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4" name="Group 225"/>
          <p:cNvGrpSpPr>
            <a:grpSpLocks/>
          </p:cNvGrpSpPr>
          <p:nvPr/>
        </p:nvGrpSpPr>
        <p:grpSpPr bwMode="auto">
          <a:xfrm>
            <a:off x="5061198" y="2060848"/>
            <a:ext cx="864096" cy="565150"/>
            <a:chOff x="1986" y="2160"/>
            <a:chExt cx="662" cy="392"/>
          </a:xfrm>
        </p:grpSpPr>
        <p:grpSp>
          <p:nvGrpSpPr>
            <p:cNvPr id="105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107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분임조 입력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8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06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112" name="Group 225"/>
          <p:cNvGrpSpPr>
            <a:grpSpLocks/>
          </p:cNvGrpSpPr>
          <p:nvPr/>
        </p:nvGrpSpPr>
        <p:grpSpPr bwMode="auto">
          <a:xfrm>
            <a:off x="6213326" y="2060848"/>
            <a:ext cx="864096" cy="565150"/>
            <a:chOff x="1986" y="2160"/>
            <a:chExt cx="662" cy="392"/>
          </a:xfrm>
        </p:grpSpPr>
        <p:grpSp>
          <p:nvGrpSpPr>
            <p:cNvPr id="113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11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분임조 수정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7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8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14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19" name="직선 화살표 연결선 118"/>
          <p:cNvCxnSpPr>
            <a:stCxn id="106" idx="3"/>
            <a:endCxn id="114" idx="1"/>
          </p:cNvCxnSpPr>
          <p:nvPr/>
        </p:nvCxnSpPr>
        <p:spPr bwMode="auto">
          <a:xfrm>
            <a:off x="5925294" y="2343423"/>
            <a:ext cx="28803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2" name="Oval 33"/>
          <p:cNvSpPr>
            <a:spLocks noChangeArrowheads="1"/>
          </p:cNvSpPr>
          <p:nvPr/>
        </p:nvSpPr>
        <p:spPr bwMode="auto">
          <a:xfrm>
            <a:off x="7293446" y="2183614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123" name="직선 화살표 연결선 122"/>
          <p:cNvCxnSpPr>
            <a:stCxn id="115" idx="3"/>
            <a:endCxn id="122" idx="2"/>
          </p:cNvCxnSpPr>
          <p:nvPr/>
        </p:nvCxnSpPr>
        <p:spPr bwMode="auto">
          <a:xfrm>
            <a:off x="7077422" y="2341260"/>
            <a:ext cx="216024" cy="427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8" name="그룹 37"/>
          <p:cNvGrpSpPr/>
          <p:nvPr/>
        </p:nvGrpSpPr>
        <p:grpSpPr>
          <a:xfrm>
            <a:off x="3872880" y="2060848"/>
            <a:ext cx="864096" cy="565150"/>
            <a:chOff x="2792760" y="1944571"/>
            <a:chExt cx="864096" cy="565150"/>
          </a:xfrm>
        </p:grpSpPr>
        <p:grpSp>
          <p:nvGrpSpPr>
            <p:cNvPr id="3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4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분임조 검토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확정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4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4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4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4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46" name="직선 화살표 연결선 45"/>
          <p:cNvCxnSpPr>
            <a:stCxn id="40" idx="3"/>
            <a:endCxn id="106" idx="1"/>
          </p:cNvCxnSpPr>
          <p:nvPr/>
        </p:nvCxnSpPr>
        <p:spPr bwMode="auto">
          <a:xfrm>
            <a:off x="4736976" y="2343423"/>
            <a:ext cx="324222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4116" y="207621"/>
            <a:ext cx="15901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Ⅳ.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532256" y="243110"/>
            <a:ext cx="110126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편성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0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537489"/>
          <a:ext cx="9160630" cy="4355007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24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분임조 편성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Offline)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실장이 인원에 맞추어 분임조를 편성함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매년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90000"/>
                        </a:lnSpc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Arial"/>
                          <a:ea typeface="+mn-ea"/>
                        </a:rPr>
                        <a:t>해당 실장</a:t>
                      </a:r>
                      <a:endParaRPr lang="en-US" altLang="ko-KR" sz="1100" dirty="0">
                        <a:solidFill>
                          <a:prstClr val="black"/>
                        </a:solidFill>
                        <a:latin typeface="Arial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분임조 검토</a:t>
                      </a:r>
                      <a:r>
                        <a:rPr lang="en-US" altLang="ko-KR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확정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Offline)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편성된 분임조의 인원 규모를 검토 조정하여 분임조 편성을 최종 확정함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분임조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편성후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생산성솔루션팀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2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분임조 입력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편성된 분임조 명단을 시스템상에 입력함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분임조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확정후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90000"/>
                        </a:lnSpc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Arial"/>
                          <a:ea typeface="+mn-ea"/>
                        </a:rPr>
                        <a:t>생산성솔루션팀</a:t>
                      </a:r>
                      <a:endParaRPr lang="en-US" altLang="ko-KR" sz="1100" dirty="0">
                        <a:solidFill>
                          <a:prstClr val="black"/>
                        </a:solidFill>
                        <a:latin typeface="Arial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분임조 수정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 이동 등으로 인원이 변동된 경우 수정 입력함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인사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와 시스템간의 조직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인원이 실시간 연동되어 자동 수정 기능 필요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→ </a:t>
                      </a:r>
                      <a:r>
                        <a:rPr lang="ko-KR" altLang="en-US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단</a:t>
                      </a:r>
                      <a:r>
                        <a:rPr lang="en-US" altLang="ko-KR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</a:t>
                      </a:r>
                      <a:r>
                        <a:rPr lang="en-US" altLang="ko-KR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·</a:t>
                      </a:r>
                      <a:r>
                        <a:rPr lang="ko-KR" altLang="en-US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실 간 이동은 인사 </a:t>
                      </a:r>
                      <a:r>
                        <a:rPr lang="en-US" altLang="ko-KR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DB </a:t>
                      </a:r>
                      <a:r>
                        <a:rPr lang="ko-KR" altLang="en-US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연동토록 하고</a:t>
                      </a:r>
                      <a:r>
                        <a:rPr lang="en-US" altLang="ko-KR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110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실내에서의 분임조 조정은 수작업으로 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인원변동시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생산성솔루션팀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6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분임조 편성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현장 개선활동의 단위인 분임조에 대한 신규 편성 및 수정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16" y="207621"/>
            <a:ext cx="159017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Ⅳ.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활동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256" y="243110"/>
            <a:ext cx="110126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분임조 편성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9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Group 36"/>
          <p:cNvGraphicFramePr>
            <a:graphicFrameLocks noGrp="1"/>
          </p:cNvGraphicFramePr>
          <p:nvPr>
            <p:extLst/>
          </p:nvPr>
        </p:nvGraphicFramePr>
        <p:xfrm>
          <a:off x="250093" y="742046"/>
          <a:ext cx="9290784" cy="5855306"/>
        </p:xfrm>
        <a:graphic>
          <a:graphicData uri="http://schemas.openxmlformats.org/drawingml/2006/table">
            <a:tbl>
              <a:tblPr/>
              <a:tblGrid>
                <a:gridCol w="959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5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구분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상세 내용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 등록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심사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마감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3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정의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제안에 대한 평가 및 포상의 단계별 수행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586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Process Map</a:t>
                      </a:r>
                    </a:p>
                  </a:txBody>
                  <a:tcPr marL="36000" marR="36000" marT="46800" marB="4680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46800" marB="468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9" name="Rectangle 19"/>
          <p:cNvSpPr>
            <a:spLocks noChangeArrowheads="1"/>
          </p:cNvSpPr>
          <p:nvPr/>
        </p:nvSpPr>
        <p:spPr bwMode="auto">
          <a:xfrm>
            <a:off x="415925" y="4923245"/>
            <a:ext cx="741363" cy="2873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On-Line</a:t>
            </a:r>
          </a:p>
        </p:txBody>
      </p:sp>
      <p:sp>
        <p:nvSpPr>
          <p:cNvPr id="420" name="Rectangle 20"/>
          <p:cNvSpPr>
            <a:spLocks noChangeArrowheads="1"/>
          </p:cNvSpPr>
          <p:nvPr/>
        </p:nvSpPr>
        <p:spPr bwMode="auto">
          <a:xfrm>
            <a:off x="415925" y="5257414"/>
            <a:ext cx="741363" cy="2873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Off-Line</a:t>
            </a:r>
          </a:p>
        </p:txBody>
      </p:sp>
      <p:sp>
        <p:nvSpPr>
          <p:cNvPr id="421" name="AutoShape 21"/>
          <p:cNvSpPr>
            <a:spLocks noChangeArrowheads="1"/>
          </p:cNvSpPr>
          <p:nvPr/>
        </p:nvSpPr>
        <p:spPr bwMode="auto">
          <a:xfrm>
            <a:off x="425450" y="5591582"/>
            <a:ext cx="722313" cy="406400"/>
          </a:xfrm>
          <a:prstGeom prst="flowChartDocument">
            <a:avLst/>
          </a:prstGeom>
          <a:solidFill>
            <a:srgbClr val="CCCCFF"/>
          </a:solidFill>
          <a:ln w="9525" algn="ctr">
            <a:solidFill>
              <a:schemeClr val="bg2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Document</a:t>
            </a:r>
          </a:p>
        </p:txBody>
      </p:sp>
      <p:sp>
        <p:nvSpPr>
          <p:cNvPr id="422" name="Text Box 22"/>
          <p:cNvSpPr txBox="1">
            <a:spLocks noChangeArrowheads="1"/>
          </p:cNvSpPr>
          <p:nvPr/>
        </p:nvSpPr>
        <p:spPr bwMode="auto">
          <a:xfrm>
            <a:off x="573243" y="4328727"/>
            <a:ext cx="466794" cy="2616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범례</a:t>
            </a:r>
          </a:p>
        </p:txBody>
      </p:sp>
      <p:sp>
        <p:nvSpPr>
          <p:cNvPr id="423" name="Rectangle 97"/>
          <p:cNvSpPr>
            <a:spLocks noChangeArrowheads="1"/>
          </p:cNvSpPr>
          <p:nvPr/>
        </p:nvSpPr>
        <p:spPr bwMode="auto">
          <a:xfrm>
            <a:off x="415925" y="4589077"/>
            <a:ext cx="741363" cy="28733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System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자동</a:t>
            </a:r>
          </a:p>
        </p:txBody>
      </p:sp>
      <p:graphicFrame>
        <p:nvGraphicFramePr>
          <p:cNvPr id="424" name="Group 23"/>
          <p:cNvGraphicFramePr>
            <a:graphicFrameLocks noGrp="1"/>
          </p:cNvGraphicFramePr>
          <p:nvPr>
            <p:extLst/>
          </p:nvPr>
        </p:nvGraphicFramePr>
        <p:xfrm>
          <a:off x="431800" y="6044814"/>
          <a:ext cx="715963" cy="323850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Interface</a:t>
                      </a:r>
                      <a:b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</a:b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돋움" pitchFamily="50" charset="-127"/>
                        </a:rPr>
                        <a:t>System</a:t>
                      </a:r>
                    </a:p>
                  </a:txBody>
                  <a:tcPr marL="0" marR="18000" marT="0" marB="0" anchor="ctr" anchorCtr="1" horzOverflow="overflow">
                    <a:lnL cap="flat"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AutoShape 107"/>
          <p:cNvCxnSpPr>
            <a:cxnSpLocks noChangeShapeType="1"/>
            <a:stCxn id="15" idx="6"/>
          </p:cNvCxnSpPr>
          <p:nvPr/>
        </p:nvCxnSpPr>
        <p:spPr bwMode="auto">
          <a:xfrm flipV="1">
            <a:off x="2703514" y="2227146"/>
            <a:ext cx="109007" cy="211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2379664" y="2067337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시작</a:t>
            </a:r>
          </a:p>
        </p:txBody>
      </p:sp>
      <p:cxnSp>
        <p:nvCxnSpPr>
          <p:cNvPr id="16" name="직선 화살표 연결선 15"/>
          <p:cNvCxnSpPr>
            <a:endCxn id="85" idx="1"/>
          </p:cNvCxnSpPr>
          <p:nvPr/>
        </p:nvCxnSpPr>
        <p:spPr bwMode="auto">
          <a:xfrm flipV="1">
            <a:off x="5676671" y="2224983"/>
            <a:ext cx="337600" cy="216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" name="그룹 1"/>
          <p:cNvGrpSpPr/>
          <p:nvPr/>
        </p:nvGrpSpPr>
        <p:grpSpPr>
          <a:xfrm>
            <a:off x="2792760" y="1944571"/>
            <a:ext cx="864096" cy="565150"/>
            <a:chOff x="2792760" y="1944571"/>
            <a:chExt cx="864096" cy="565150"/>
          </a:xfrm>
        </p:grpSpPr>
        <p:grpSp>
          <p:nvGrpSpPr>
            <p:cNvPr id="19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21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개선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OPL 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작성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2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3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제안자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4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0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75" name="Group 225"/>
          <p:cNvGrpSpPr>
            <a:grpSpLocks/>
          </p:cNvGrpSpPr>
          <p:nvPr/>
        </p:nvGrpSpPr>
        <p:grpSpPr bwMode="auto">
          <a:xfrm>
            <a:off x="4903671" y="1944571"/>
            <a:ext cx="864096" cy="565150"/>
            <a:chOff x="1986" y="2160"/>
            <a:chExt cx="662" cy="392"/>
          </a:xfrm>
        </p:grpSpPr>
        <p:grpSp>
          <p:nvGrpSpPr>
            <p:cNvPr id="76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7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실시 제안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/>
                </a:r>
                <a:b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</a:b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전산 등록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7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8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제안자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81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77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6014271" y="1944571"/>
            <a:ext cx="864096" cy="565150"/>
            <a:chOff x="2792760" y="1944571"/>
            <a:chExt cx="864096" cy="565150"/>
          </a:xfrm>
        </p:grpSpPr>
        <p:grpSp>
          <p:nvGrpSpPr>
            <p:cNvPr id="83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85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차 평가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86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87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해당 실장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88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84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90" name="직선 화살표 연결선 89"/>
          <p:cNvCxnSpPr>
            <a:stCxn id="20" idx="3"/>
            <a:endCxn id="96" idx="1"/>
          </p:cNvCxnSpPr>
          <p:nvPr/>
        </p:nvCxnSpPr>
        <p:spPr bwMode="auto">
          <a:xfrm>
            <a:off x="3656856" y="2227146"/>
            <a:ext cx="144016" cy="139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1" name="그룹 100"/>
          <p:cNvGrpSpPr/>
          <p:nvPr/>
        </p:nvGrpSpPr>
        <p:grpSpPr>
          <a:xfrm>
            <a:off x="7094391" y="1944571"/>
            <a:ext cx="864096" cy="565150"/>
            <a:chOff x="2792760" y="1944571"/>
            <a:chExt cx="864096" cy="565150"/>
          </a:xfrm>
        </p:grpSpPr>
        <p:grpSp>
          <p:nvGrpSpPr>
            <p:cNvPr id="102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0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서류 심의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4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0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03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09" name="직선 화살표 연결선 108"/>
          <p:cNvCxnSpPr>
            <a:stCxn id="104" idx="3"/>
            <a:endCxn id="168" idx="1"/>
          </p:cNvCxnSpPr>
          <p:nvPr/>
        </p:nvCxnSpPr>
        <p:spPr bwMode="auto">
          <a:xfrm>
            <a:off x="7958487" y="2224983"/>
            <a:ext cx="250298" cy="152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1" name="Group 225"/>
          <p:cNvGrpSpPr>
            <a:grpSpLocks/>
          </p:cNvGrpSpPr>
          <p:nvPr/>
        </p:nvGrpSpPr>
        <p:grpSpPr bwMode="auto">
          <a:xfrm>
            <a:off x="8409384" y="4497911"/>
            <a:ext cx="864096" cy="565150"/>
            <a:chOff x="1986" y="2160"/>
            <a:chExt cx="662" cy="392"/>
          </a:xfrm>
        </p:grpSpPr>
        <p:grpSp>
          <p:nvGrpSpPr>
            <p:cNvPr id="112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114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2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차 평가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5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5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6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해당 팀장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17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13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19" name="직선 화살표 연결선 118"/>
          <p:cNvCxnSpPr>
            <a:stCxn id="114" idx="1"/>
            <a:endCxn id="209" idx="3"/>
          </p:cNvCxnSpPr>
          <p:nvPr/>
        </p:nvCxnSpPr>
        <p:spPr bwMode="auto">
          <a:xfrm flipH="1">
            <a:off x="8121352" y="4778323"/>
            <a:ext cx="288032" cy="15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20" name="그룹 119"/>
          <p:cNvGrpSpPr/>
          <p:nvPr/>
        </p:nvGrpSpPr>
        <p:grpSpPr>
          <a:xfrm>
            <a:off x="6105128" y="4497911"/>
            <a:ext cx="864096" cy="565150"/>
            <a:chOff x="2792760" y="1944571"/>
            <a:chExt cx="864096" cy="565150"/>
          </a:xfrm>
        </p:grpSpPr>
        <p:grpSp>
          <p:nvGrpSpPr>
            <p:cNvPr id="121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23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3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차 평가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4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6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5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6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22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168" name="순서도: 판단 167"/>
          <p:cNvSpPr/>
          <p:nvPr/>
        </p:nvSpPr>
        <p:spPr bwMode="auto">
          <a:xfrm>
            <a:off x="8208785" y="1944572"/>
            <a:ext cx="800100" cy="563880"/>
          </a:xfrm>
          <a:prstGeom prst="flowChartDecision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C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급 이상</a:t>
            </a:r>
          </a:p>
        </p:txBody>
      </p:sp>
      <p:sp>
        <p:nvSpPr>
          <p:cNvPr id="177" name="Rectangle 2"/>
          <p:cNvSpPr>
            <a:spLocks noChangeArrowheads="1"/>
          </p:cNvSpPr>
          <p:nvPr/>
        </p:nvSpPr>
        <p:spPr bwMode="auto">
          <a:xfrm>
            <a:off x="9021077" y="2048657"/>
            <a:ext cx="18039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Yes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5" name="Rectangle 2"/>
          <p:cNvSpPr>
            <a:spLocks noChangeArrowheads="1"/>
          </p:cNvSpPr>
          <p:nvPr/>
        </p:nvSpPr>
        <p:spPr bwMode="auto">
          <a:xfrm>
            <a:off x="8408437" y="2618625"/>
            <a:ext cx="14833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No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191" name="직선 화살표 연결선 190"/>
          <p:cNvCxnSpPr>
            <a:stCxn id="84" idx="3"/>
            <a:endCxn id="103" idx="1"/>
          </p:cNvCxnSpPr>
          <p:nvPr/>
        </p:nvCxnSpPr>
        <p:spPr bwMode="auto">
          <a:xfrm>
            <a:off x="6878367" y="2227146"/>
            <a:ext cx="21602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1" name="꺾인 연결선 200"/>
          <p:cNvCxnSpPr>
            <a:stCxn id="168" idx="3"/>
            <a:endCxn id="116" idx="0"/>
          </p:cNvCxnSpPr>
          <p:nvPr/>
        </p:nvCxnSpPr>
        <p:spPr bwMode="auto">
          <a:xfrm flipH="1">
            <a:off x="8927581" y="2226512"/>
            <a:ext cx="81304" cy="2271399"/>
          </a:xfrm>
          <a:prstGeom prst="bentConnector4">
            <a:avLst>
              <a:gd name="adj1" fmla="val -281167"/>
              <a:gd name="adj2" fmla="val 5620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9" name="순서도: 판단 208"/>
          <p:cNvSpPr/>
          <p:nvPr/>
        </p:nvSpPr>
        <p:spPr bwMode="auto">
          <a:xfrm>
            <a:off x="7321252" y="4497911"/>
            <a:ext cx="800100" cy="563880"/>
          </a:xfrm>
          <a:prstGeom prst="flowChartDecision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A</a:t>
            </a: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급 이상</a:t>
            </a:r>
          </a:p>
        </p:txBody>
      </p:sp>
      <p:cxnSp>
        <p:nvCxnSpPr>
          <p:cNvPr id="213" name="직선 화살표 연결선 212"/>
          <p:cNvCxnSpPr>
            <a:stCxn id="209" idx="1"/>
            <a:endCxn id="122" idx="3"/>
          </p:cNvCxnSpPr>
          <p:nvPr/>
        </p:nvCxnSpPr>
        <p:spPr bwMode="auto">
          <a:xfrm flipH="1">
            <a:off x="6969224" y="4779851"/>
            <a:ext cx="352028" cy="63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6" name="Rectangle 2"/>
          <p:cNvSpPr>
            <a:spLocks noChangeArrowheads="1"/>
          </p:cNvSpPr>
          <p:nvPr/>
        </p:nvSpPr>
        <p:spPr bwMode="auto">
          <a:xfrm>
            <a:off x="7094952" y="4612725"/>
            <a:ext cx="18039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Yes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20" name="직선 화살표 연결선 219"/>
          <p:cNvCxnSpPr>
            <a:stCxn id="122" idx="1"/>
            <a:endCxn id="226" idx="3"/>
          </p:cNvCxnSpPr>
          <p:nvPr/>
        </p:nvCxnSpPr>
        <p:spPr bwMode="auto">
          <a:xfrm flipH="1" flipV="1">
            <a:off x="5673080" y="4778323"/>
            <a:ext cx="432048" cy="21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1" name="Rectangle 2"/>
          <p:cNvSpPr>
            <a:spLocks noChangeArrowheads="1"/>
          </p:cNvSpPr>
          <p:nvPr/>
        </p:nvSpPr>
        <p:spPr bwMode="auto">
          <a:xfrm>
            <a:off x="5798808" y="4612725"/>
            <a:ext cx="18039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Yes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4808984" y="4497911"/>
            <a:ext cx="864096" cy="565150"/>
            <a:chOff x="2792760" y="1944571"/>
            <a:chExt cx="864096" cy="565150"/>
          </a:xfrm>
        </p:grpSpPr>
        <p:grpSp>
          <p:nvGrpSpPr>
            <p:cNvPr id="224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226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등급 확정</a:t>
                </a: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/</a:t>
                </a: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마감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27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7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28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229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225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231" name="직선 화살표 연결선 230"/>
          <p:cNvCxnSpPr>
            <a:endCxn id="118" idx="3"/>
          </p:cNvCxnSpPr>
          <p:nvPr/>
        </p:nvCxnSpPr>
        <p:spPr bwMode="auto">
          <a:xfrm flipH="1" flipV="1">
            <a:off x="4376936" y="4780486"/>
            <a:ext cx="450336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Rectangle 2"/>
          <p:cNvSpPr>
            <a:spLocks noChangeArrowheads="1"/>
          </p:cNvSpPr>
          <p:nvPr/>
        </p:nvSpPr>
        <p:spPr bwMode="auto">
          <a:xfrm>
            <a:off x="7761312" y="5150309"/>
            <a:ext cx="14833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No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3512840" y="4497911"/>
            <a:ext cx="864096" cy="565150"/>
            <a:chOff x="2792760" y="1944571"/>
            <a:chExt cx="864096" cy="565150"/>
          </a:xfrm>
        </p:grpSpPr>
        <p:grpSp>
          <p:nvGrpSpPr>
            <p:cNvPr id="110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27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등급별 포상액 지급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8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8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29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30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18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sp>
        <p:nvSpPr>
          <p:cNvPr id="131" name="Oval 33"/>
          <p:cNvSpPr>
            <a:spLocks noChangeArrowheads="1"/>
          </p:cNvSpPr>
          <p:nvPr/>
        </p:nvSpPr>
        <p:spPr bwMode="auto">
          <a:xfrm>
            <a:off x="2379664" y="5562864"/>
            <a:ext cx="323850" cy="323850"/>
          </a:xfrm>
          <a:prstGeom prst="ellipse">
            <a:avLst/>
          </a:prstGeom>
          <a:solidFill>
            <a:srgbClr val="003366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LG스마트체 Light"/>
                <a:cs typeface="+mn-cs"/>
              </a:rPr>
              <a:t>종료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LG스마트체 Light"/>
              <a:cs typeface="+mn-cs"/>
            </a:endParaRPr>
          </a:p>
        </p:txBody>
      </p:sp>
      <p:cxnSp>
        <p:nvCxnSpPr>
          <p:cNvPr id="141" name="꺾인 연결선 140"/>
          <p:cNvCxnSpPr>
            <a:stCxn id="168" idx="2"/>
            <a:endCxn id="228" idx="0"/>
          </p:cNvCxnSpPr>
          <p:nvPr/>
        </p:nvCxnSpPr>
        <p:spPr bwMode="auto">
          <a:xfrm rot="5400000">
            <a:off x="5973279" y="1862354"/>
            <a:ext cx="1989459" cy="328165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꺾인 연결선 141"/>
          <p:cNvCxnSpPr>
            <a:stCxn id="209" idx="2"/>
            <a:endCxn id="229" idx="2"/>
          </p:cNvCxnSpPr>
          <p:nvPr/>
        </p:nvCxnSpPr>
        <p:spPr bwMode="auto">
          <a:xfrm rot="5400000">
            <a:off x="6480532" y="3822291"/>
            <a:ext cx="1270" cy="2480270"/>
          </a:xfrm>
          <a:prstGeom prst="bentConnector3">
            <a:avLst>
              <a:gd name="adj1" fmla="val 1810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6" name="순서도: 판단 95"/>
          <p:cNvSpPr/>
          <p:nvPr/>
        </p:nvSpPr>
        <p:spPr bwMode="auto">
          <a:xfrm>
            <a:off x="3800872" y="1946600"/>
            <a:ext cx="800100" cy="563880"/>
          </a:xfrm>
          <a:prstGeom prst="flowChartDecision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실시</a:t>
            </a:r>
            <a:endParaRPr kumimoji="1" lang="en-US" altLang="ko-KR" sz="800" b="0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</a:t>
            </a:r>
            <a:r>
              <a: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안</a:t>
            </a:r>
            <a:endParaRPr kumimoji="1" lang="en-US" altLang="ko-KR" sz="800" b="0" i="0" u="none" strike="noStrike" kern="1200" cap="none" spc="0" normalizeH="0" baseline="0" noProof="0" smtClean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cxnSp>
        <p:nvCxnSpPr>
          <p:cNvPr id="97" name="직선 화살표 연결선 96"/>
          <p:cNvCxnSpPr>
            <a:stCxn id="96" idx="3"/>
            <a:endCxn id="78" idx="1"/>
          </p:cNvCxnSpPr>
          <p:nvPr/>
        </p:nvCxnSpPr>
        <p:spPr bwMode="auto">
          <a:xfrm flipV="1">
            <a:off x="4600972" y="2224983"/>
            <a:ext cx="302699" cy="355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3" name="Rectangle 2"/>
          <p:cNvSpPr>
            <a:spLocks noChangeArrowheads="1"/>
          </p:cNvSpPr>
          <p:nvPr/>
        </p:nvSpPr>
        <p:spPr bwMode="auto">
          <a:xfrm>
            <a:off x="4664968" y="2048657"/>
            <a:ext cx="18039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Yes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34" name="Rectangle 2"/>
          <p:cNvSpPr>
            <a:spLocks noChangeArrowheads="1"/>
          </p:cNvSpPr>
          <p:nvPr/>
        </p:nvSpPr>
        <p:spPr bwMode="auto">
          <a:xfrm>
            <a:off x="4016896" y="2618625"/>
            <a:ext cx="148335" cy="1508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3600" tIns="3600" rIns="3600" bIns="3600" anchor="b" anchorCtr="0">
            <a:spAutoFit/>
          </a:bodyPr>
          <a:lstStyle/>
          <a:p>
            <a:pPr marL="0" marR="0" lvl="0" indent="0" algn="l" defTabSz="0" rtl="0" eaLnBrk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Tx/>
              <a:buFontTx/>
              <a:buNone/>
              <a:tabLst>
                <a:tab pos="0" algn="l"/>
                <a:tab pos="3855600" algn="l"/>
              </a:tabLst>
              <a:defRPr/>
            </a:pPr>
            <a:r>
              <a:rPr kumimoji="1" lang="en-US" altLang="ko-KR" sz="900" b="1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LG스마트체 Light" panose="020B0600000101010101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No</a:t>
            </a:r>
            <a:endParaRPr kumimoji="1" lang="en-US" altLang="ko-KR" sz="9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LG스마트체 Light" panose="020B0600000101010101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35" name="Group 225"/>
          <p:cNvGrpSpPr>
            <a:grpSpLocks/>
          </p:cNvGrpSpPr>
          <p:nvPr/>
        </p:nvGrpSpPr>
        <p:grpSpPr bwMode="auto">
          <a:xfrm>
            <a:off x="3772824" y="2951320"/>
            <a:ext cx="864096" cy="565150"/>
            <a:chOff x="1986" y="2160"/>
            <a:chExt cx="662" cy="392"/>
          </a:xfrm>
        </p:grpSpPr>
        <p:grpSp>
          <p:nvGrpSpPr>
            <p:cNvPr id="136" name="Group 60"/>
            <p:cNvGrpSpPr>
              <a:grpSpLocks/>
            </p:cNvGrpSpPr>
            <p:nvPr/>
          </p:nvGrpSpPr>
          <p:grpSpPr bwMode="auto">
            <a:xfrm>
              <a:off x="1986" y="2160"/>
              <a:ext cx="662" cy="392"/>
              <a:chOff x="4000" y="1904"/>
              <a:chExt cx="662" cy="392"/>
            </a:xfrm>
          </p:grpSpPr>
          <p:sp>
            <p:nvSpPr>
              <p:cNvPr id="138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쪽지 제안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전산 등록</a:t>
                </a: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39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10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40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제안자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43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37" name="Rectangle 62"/>
            <p:cNvSpPr>
              <a:spLocks noChangeArrowheads="1"/>
            </p:cNvSpPr>
            <p:nvPr/>
          </p:nvSpPr>
          <p:spPr bwMode="auto">
            <a:xfrm>
              <a:off x="1986" y="2160"/>
              <a:ext cx="662" cy="392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44" name="꺾인 연결선 143"/>
          <p:cNvCxnSpPr>
            <a:stCxn id="143" idx="2"/>
            <a:endCxn id="228" idx="0"/>
          </p:cNvCxnSpPr>
          <p:nvPr/>
        </p:nvCxnSpPr>
        <p:spPr bwMode="auto">
          <a:xfrm rot="16200000" flipH="1">
            <a:off x="4275306" y="3446035"/>
            <a:ext cx="981441" cy="112230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5" name="직선 화살표 연결선 144"/>
          <p:cNvCxnSpPr>
            <a:stCxn id="96" idx="2"/>
            <a:endCxn id="137" idx="0"/>
          </p:cNvCxnSpPr>
          <p:nvPr/>
        </p:nvCxnSpPr>
        <p:spPr bwMode="auto">
          <a:xfrm>
            <a:off x="4200922" y="2510480"/>
            <a:ext cx="3950" cy="44084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46" name="그룹 145"/>
          <p:cNvGrpSpPr/>
          <p:nvPr/>
        </p:nvGrpSpPr>
        <p:grpSpPr>
          <a:xfrm>
            <a:off x="3512840" y="5445224"/>
            <a:ext cx="864096" cy="565150"/>
            <a:chOff x="2792760" y="1944571"/>
            <a:chExt cx="864096" cy="565150"/>
          </a:xfrm>
        </p:grpSpPr>
        <p:grpSp>
          <p:nvGrpSpPr>
            <p:cNvPr id="147" name="Group 60"/>
            <p:cNvGrpSpPr>
              <a:grpSpLocks/>
            </p:cNvGrpSpPr>
            <p:nvPr/>
          </p:nvGrpSpPr>
          <p:grpSpPr bwMode="auto">
            <a:xfrm>
              <a:off x="2792760" y="1944571"/>
              <a:ext cx="864096" cy="565150"/>
              <a:chOff x="4000" y="1904"/>
              <a:chExt cx="662" cy="392"/>
            </a:xfrm>
          </p:grpSpPr>
          <p:sp>
            <p:nvSpPr>
              <p:cNvPr id="149" name="Rectangle 62"/>
              <p:cNvSpPr>
                <a:spLocks noChangeArrowheads="1"/>
              </p:cNvSpPr>
              <p:nvPr/>
            </p:nvSpPr>
            <p:spPr bwMode="auto">
              <a:xfrm>
                <a:off x="4000" y="1979"/>
                <a:ext cx="662" cy="239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포상집행 실적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처</a:t>
                </a:r>
                <a:r>
                  <a:rPr kumimoji="1" lang="ko-KR" altLang="en-US" sz="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리</a:t>
                </a:r>
                <a:endParaRPr kumimoji="1" lang="en-US" altLang="ko-KR" sz="800" b="0" i="0" u="none" strike="noStrike" kern="1200" cap="none" spc="0" normalizeH="0" baseline="0" noProof="0" smtClean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50" name="Rectangle 63"/>
              <p:cNvSpPr>
                <a:spLocks noChangeArrowheads="1"/>
              </p:cNvSpPr>
              <p:nvPr/>
            </p:nvSpPr>
            <p:spPr bwMode="auto">
              <a:xfrm>
                <a:off x="4000" y="1904"/>
                <a:ext cx="13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9</a:t>
                </a:r>
                <a:endParaRPr kumimoji="1" lang="en-US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51" name="Rectangle 64"/>
              <p:cNvSpPr>
                <a:spLocks noChangeArrowheads="1"/>
              </p:cNvSpPr>
              <p:nvPr/>
            </p:nvSpPr>
            <p:spPr bwMode="auto">
              <a:xfrm>
                <a:off x="4132" y="1904"/>
                <a:ext cx="530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smtClean="0">
                    <a:ln>
                      <a:noFill/>
                    </a:ln>
                    <a:effectLst/>
                    <a:uLnTx/>
                    <a:uFillTx/>
                    <a:latin typeface="Arial"/>
                    <a:ea typeface="LG스마트체 Light"/>
                    <a:cs typeface="+mn-cs"/>
                  </a:rPr>
                  <a:t>생산성솔루션팀</a:t>
                </a:r>
                <a:endPara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  <p:sp>
            <p:nvSpPr>
              <p:cNvPr id="152" name="Rectangle 65"/>
              <p:cNvSpPr>
                <a:spLocks noChangeArrowheads="1"/>
              </p:cNvSpPr>
              <p:nvPr/>
            </p:nvSpPr>
            <p:spPr bwMode="auto">
              <a:xfrm>
                <a:off x="4000" y="2215"/>
                <a:ext cx="662" cy="8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>
                <a:lvl1pPr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defTabSz="855663" eaLnBrk="0" hangingPunct="0"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8556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LG스마트체 Light"/>
                  <a:cs typeface="+mn-cs"/>
                </a:endParaRPr>
              </a:p>
            </p:txBody>
          </p:sp>
        </p:grpSp>
        <p:sp>
          <p:nvSpPr>
            <p:cNvPr id="148" name="Rectangle 62"/>
            <p:cNvSpPr>
              <a:spLocks noChangeArrowheads="1"/>
            </p:cNvSpPr>
            <p:nvPr/>
          </p:nvSpPr>
          <p:spPr bwMode="auto">
            <a:xfrm>
              <a:off x="2792760" y="1944571"/>
              <a:ext cx="864096" cy="565150"/>
            </a:xfrm>
            <a:prstGeom prst="rect">
              <a:avLst/>
            </a:prstGeom>
            <a:noFill/>
            <a:ln w="9525" cap="rnd" algn="ctr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855663" eaLnBrk="0" hangingPunct="0"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8556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ea typeface="LG스마트체 Light"/>
                <a:cs typeface="+mn-cs"/>
              </a:endParaRPr>
            </a:p>
          </p:txBody>
        </p:sp>
      </p:grpSp>
      <p:cxnSp>
        <p:nvCxnSpPr>
          <p:cNvPr id="153" name="직선 화살표 연결선 152"/>
          <p:cNvCxnSpPr>
            <a:stCxn id="118" idx="2"/>
            <a:endCxn id="148" idx="0"/>
          </p:cNvCxnSpPr>
          <p:nvPr/>
        </p:nvCxnSpPr>
        <p:spPr bwMode="auto">
          <a:xfrm>
            <a:off x="3944888" y="5063061"/>
            <a:ext cx="0" cy="3821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4" name="직선 화살표 연결선 153"/>
          <p:cNvCxnSpPr>
            <a:stCxn id="149" idx="1"/>
            <a:endCxn id="131" idx="6"/>
          </p:cNvCxnSpPr>
          <p:nvPr/>
        </p:nvCxnSpPr>
        <p:spPr bwMode="auto">
          <a:xfrm flipH="1" flipV="1">
            <a:off x="2703514" y="5724789"/>
            <a:ext cx="809326" cy="84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64116" y="207621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Ⅴ.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676253" y="243110"/>
            <a:ext cx="195726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 등록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심사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마감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6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537489"/>
          <a:ext cx="9160630" cy="4556484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개선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OPL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 업무처리중 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Idea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 떠오르는 경우 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OPL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양식에 따라 제안 작성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제안시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Arial"/>
                          <a:ea typeface="+mn-ea"/>
                        </a:rPr>
                        <a:t>제안자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◇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실시제안은 실시제안 전산 등록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그외는 쪽지제안으로 전산 등록함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쪽지제안에 대해 기간별 쪽지제안개수 집계 기능 추가 필요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개선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OPL</a:t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</a:b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제안자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2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실시 제안 전산 등록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Offline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으로 작성한 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OPL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혁신지원시스템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실시제안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등록 함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 입력항목 변경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입력항목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제안명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제안유형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년간효과금액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실시완료일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현황내용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개선내용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첨부파일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제안유형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To-Be :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원가절감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생산성향상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설비개선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에너지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환경안전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                                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업무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사무개선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낭비제거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기타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개선</a:t>
                      </a: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OPL</a:t>
                      </a:r>
                      <a:b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</a:b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제안자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8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차 평가</a:t>
                      </a:r>
                      <a:endParaRPr lang="en-US" altLang="ko-KR" sz="1100" smtClean="0">
                        <a:solidFill>
                          <a:prstClr val="black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전산 등록된 제안에 대하여 해당 실장이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평가를 실시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전산등록완료시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Arial"/>
                          <a:ea typeface="+mn-ea"/>
                        </a:rPr>
                        <a:t>해당 실장</a:t>
                      </a:r>
                      <a:endParaRPr lang="en-US" altLang="ko-KR" sz="1100" smtClean="0">
                        <a:solidFill>
                          <a:prstClr val="black"/>
                        </a:solidFill>
                        <a:latin typeface="Arial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2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smtClean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서류 심의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생산성솔루션팀 제안 담당자가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 완료된 제안에 대하여 중복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평가오류 등을 검증함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차 평가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8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◇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 결과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이상은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 진행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D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이하는 완료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D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미만은 해당 사업장 제안 담당자에게 자동 통보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서류심의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5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 평가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이상의 제안에 대하여 해당 팀장이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평가를 진행함 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급 이상의 제안에 대해서는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10+ No Policy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체크 및 유형을 선택한다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해당 팀장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8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◇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 결과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이상은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 진행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B~C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급은 완료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마감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A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미만은 해당 사업장 제안 담당자에게 자동 통보</a:t>
                      </a:r>
                      <a:endParaRPr kumimoji="0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서류심의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 평가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급 이상의 제안은 생산성솔루션팀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심의위원회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평가를 진행하고 최종 의사결정 함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생산담당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 등록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심사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마감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제안에 대한 평가 및 포상의 단계별 수행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4116" y="207621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Ⅴ.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253" y="243110"/>
            <a:ext cx="195726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 등록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심사</a:t>
            </a: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마감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94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Group 36"/>
          <p:cNvGraphicFramePr>
            <a:graphicFrameLocks noGrp="1"/>
          </p:cNvGraphicFramePr>
          <p:nvPr>
            <p:extLst/>
          </p:nvPr>
        </p:nvGraphicFramePr>
        <p:xfrm>
          <a:off x="368299" y="1537489"/>
          <a:ext cx="9160630" cy="2820684"/>
        </p:xfrm>
        <a:graphic>
          <a:graphicData uri="http://schemas.openxmlformats.org/drawingml/2006/table">
            <a:tbl>
              <a:tblPr/>
              <a:tblGrid>
                <a:gridCol w="61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2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No.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Activity </a:t>
                      </a:r>
                      <a:r>
                        <a:rPr kumimoji="1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명</a:t>
                      </a:r>
                      <a:endParaRPr kumimoji="1" lang="en-US" altLang="ko-KR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 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 설명 </a:t>
                      </a: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주기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</a:t>
                      </a:r>
                    </a:p>
                  </a:txBody>
                  <a:tcPr marL="36000" marR="36000" marT="72000" marB="7200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등급 확정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마감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제안에 대한 평가 결과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등급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확정하고 해당월 제안 실적을 마감하고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포상금액을 산출한다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마감된 제안에 대해 현재 수작업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엑셀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포상 지급액을 산출하고 있으나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전산으로 바로 산출되도록 시스템 기능 추가 필요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/>
                      </a:r>
                      <a:b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</a:b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[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요청사항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] 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제안 상황의 벤치마킹 활성화를 위해 조회권한을 사업장내→ 전사 조회 부여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B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급 이상의 제안에 대해서는 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10+ No Policy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체크 및 유형을 확인</a:t>
                      </a: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최종 확정한다</a:t>
                      </a:r>
                      <a:endParaRPr kumimoji="0" lang="en-US" altLang="ko-KR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등급별 포상액 지급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Offline) </a:t>
                      </a: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마감된 제안에 대해 포상금을 지급한다</a:t>
                      </a:r>
                      <a:endParaRPr kumimoji="0" lang="ko-KR" altLang="en-US" sz="11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포상집행 실적 처리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실제 지금완료한 포상비용에 대해 전산 처리한다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생산성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/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sym typeface="Wingdings" pitchFamily="2" charset="2"/>
                        </a:rPr>
                        <a:t>솔루션팀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5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쪽지 제안 전산 등록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1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쪽지 제안을 전산 등록함</a:t>
                      </a: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쪽지제안</a:t>
                      </a:r>
                      <a:endParaRPr lang="en-US" altLang="ko-KR" sz="1100" b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완료시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제안자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9714" marB="3971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53"/>
          <p:cNvGraphicFramePr>
            <a:graphicFrameLocks noGrp="1"/>
          </p:cNvGraphicFramePr>
          <p:nvPr>
            <p:extLst/>
          </p:nvPr>
        </p:nvGraphicFramePr>
        <p:xfrm>
          <a:off x="368300" y="738076"/>
          <a:ext cx="9172576" cy="596351"/>
        </p:xfrm>
        <a:graphic>
          <a:graphicData uri="http://schemas.openxmlformats.org/drawingml/2006/table">
            <a:tbl>
              <a:tblPr/>
              <a:tblGrid>
                <a:gridCol w="1146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6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Process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정의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제안에 대한 평가 및 포상의 단계별 수행</a:t>
                      </a:r>
                    </a:p>
                  </a:txBody>
                  <a:tcPr marL="36000" marR="36000" marT="45746" marB="4574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116" y="207621"/>
            <a:ext cx="897682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Ⅴ.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 </a:t>
            </a:r>
            <a:endParaRPr kumimoji="0" lang="ko-KR" altLang="en-US" sz="2000" b="1" i="0" u="none" strike="noStrike" kern="50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2256" y="243110"/>
            <a:ext cx="110126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r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50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1. </a:t>
            </a:r>
            <a:r>
              <a:rPr kumimoji="0" lang="ko-KR" altLang="en-US" sz="1800" b="1" i="0" u="none" strike="noStrike" kern="50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제안 활동</a:t>
            </a:r>
            <a:endParaRPr kumimoji="0" lang="ko-KR" altLang="en-US" sz="1800" b="1" i="0" u="none" strike="noStrike" kern="50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9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364116" y="207621"/>
            <a:ext cx="35087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37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5000" smtClean="0">
                <a:solidFill>
                  <a:prstClr val="black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기타</a:t>
            </a:r>
            <a:r>
              <a:rPr kumimoji="0" lang="en-US" altLang="ko-KR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. </a:t>
            </a:r>
            <a:r>
              <a:rPr kumimoji="0" lang="ko-KR" altLang="en-US" sz="2000" b="1" i="0" u="none" strike="noStrike" kern="50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LG스마트체2.0 Regular" panose="020B0600000101010101" pitchFamily="50" charset="-127"/>
                <a:cs typeface="+mn-cs"/>
              </a:rPr>
              <a:t>시스템 사용 권한 지정</a:t>
            </a:r>
            <a:endParaRPr kumimoji="0" lang="ko-KR" altLang="en-US" sz="2000" b="1" i="0" u="none" strike="noStrike" kern="5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LG스마트체2.0 Regular" panose="020B0600000101010101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128460" y="1340769"/>
          <a:ext cx="9577074" cy="3417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5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4019807167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61577926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543819857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490993901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495007918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4276524446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4038768734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1729762598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2144724266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3584962371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3676077624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1717332792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3489732379"/>
                    </a:ext>
                  </a:extLst>
                </a:gridCol>
                <a:gridCol w="455385">
                  <a:extLst>
                    <a:ext uri="{9D8B030D-6E8A-4147-A177-3AD203B41FA5}">
                      <a16:colId xmlns:a16="http://schemas.microsoft.com/office/drawing/2014/main" val="4033527146"/>
                    </a:ext>
                  </a:extLst>
                </a:gridCol>
              </a:tblGrid>
              <a:tr h="31182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사용자 권한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KPI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과제활동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 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분임조활동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품질인재 육성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Big Data</a:t>
                      </a:r>
                      <a:r>
                        <a:rPr lang="en-US" altLang="ko-KR" sz="1000" b="1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/  </a:t>
                      </a:r>
                      <a:r>
                        <a:rPr lang="ko-KR" altLang="en-US" sz="1000" b="1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커뮤니티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8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인재현황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팀장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율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MBB</a:t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활용율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KPI</a:t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관리자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나의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과제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검색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Report</a:t>
                      </a:r>
                    </a:p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관리자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나의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검색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</a:t>
                      </a:r>
                      <a:endParaRPr lang="en-US" altLang="ko-KR" sz="1000" b="1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심사</a:t>
                      </a:r>
                      <a:endParaRPr lang="en-US" altLang="ko-KR" sz="1000" b="1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마감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Report</a:t>
                      </a:r>
                    </a:p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관리자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나의</a:t>
                      </a:r>
                      <a:endParaRPr lang="en-US" altLang="ko-KR" sz="1000" b="1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육성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현황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년간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계획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Report</a:t>
                      </a:r>
                    </a:p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관리자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교육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Test</a:t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인증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관리자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BP</a:t>
                      </a:r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사례</a:t>
                      </a:r>
                      <a:r>
                        <a:rPr lang="en-US" altLang="ko-KR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공지사항 등록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그 외</a:t>
                      </a:r>
                      <a:endParaRPr lang="ko-KR" altLang="en-US" sz="1000" b="1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.Six Sigma/SQA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 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천진석 책임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)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</a:t>
                      </a:r>
                      <a:r>
                        <a:rPr lang="en-US" altLang="ko-KR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.Six Sigma/SQA</a:t>
                      </a:r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 </a:t>
                      </a:r>
                      <a:r>
                        <a:rPr lang="en-US" altLang="ko-KR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(6σ</a:t>
                      </a:r>
                      <a:r>
                        <a:rPr lang="en-US" altLang="ko-KR" sz="1000" baseline="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P)</a:t>
                      </a:r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</a:t>
                      </a:r>
                      <a:endParaRPr lang="en-US" altLang="ko-KR" sz="1000" dirty="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&amp;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품질부문 </a:t>
                      </a:r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팀장</a:t>
                      </a:r>
                      <a:r>
                        <a:rPr lang="en-US" altLang="ko-KR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 err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부문장</a:t>
                      </a:r>
                      <a:endParaRPr lang="ko-KR" altLang="en-US" sz="1000" dirty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  <a:endParaRPr lang="ko-KR" altLang="en-US" sz="100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부문별 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6σ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담당자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&amp; 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해당부문 팀장</a:t>
                      </a:r>
                      <a:r>
                        <a:rPr lang="en-US" altLang="ko-KR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부문장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권한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사업장별</a:t>
                      </a:r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 분임조</a:t>
                      </a:r>
                      <a:r>
                        <a:rPr lang="en-US" altLang="ko-KR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제안 담당자</a:t>
                      </a:r>
                      <a:endParaRPr lang="ko-KR" altLang="en-US" sz="1000" dirty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분임조限 </a:t>
                      </a:r>
                      <a:r>
                        <a:rPr lang="ko-KR" altLang="en-US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r>
                        <a:rPr lang="en-US" altLang="ko-KR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r>
                        <a:rPr lang="en-US" altLang="ko-KR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/>
                      </a:r>
                      <a:br>
                        <a:rPr lang="en-US" altLang="ko-KR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</a:br>
                      <a:r>
                        <a:rPr lang="ko-KR" altLang="en-US" sz="1000" baseline="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사업장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해당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부문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해당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부문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권한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전사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4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개인</a:t>
                      </a:r>
                      <a:endParaRPr lang="ko-KR" altLang="en-US" sz="1000" dirty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소속</a:t>
                      </a:r>
                      <a:endParaRPr lang="en-US" altLang="ko-KR" sz="1000" smtClean="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팀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권한</a:t>
                      </a:r>
                      <a:endParaRPr lang="en-US" altLang="ko-KR" sz="1000" smtClean="0">
                        <a:solidFill>
                          <a:srgbClr val="FF0000"/>
                        </a:solidFill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mtClean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소속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팀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권한</a:t>
                      </a: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2.0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2.0 Regular" panose="020B0600000101010101" pitchFamily="50" charset="-127"/>
                          <a:cs typeface="+mn-cs"/>
                        </a:rPr>
                        <a:t>없음</a:t>
                      </a: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Arial Narrow" panose="020B0606020202030204" pitchFamily="34" charset="0"/>
                          <a:ea typeface="LG스마트체2.0 Regular" panose="020B0600000101010101" pitchFamily="50" charset="-127"/>
                        </a:rPr>
                        <a:t>전사</a:t>
                      </a:r>
                      <a:endParaRPr lang="ko-KR" altLang="en-US" sz="1000">
                        <a:latin typeface="Arial Narrow" panose="020B0606020202030204" pitchFamily="34" charset="0"/>
                        <a:ea typeface="LG스마트체2.0 Regular" panose="020B0600000101010101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926226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9213850" y="6607175"/>
            <a:ext cx="692150" cy="266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0B8DC-5A2B-4B75-AF64-F8C8868F7AC4}" type="slidenum">
              <a:rPr kumimoji="0" lang="en-US" altLang="ko-KR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r>
              <a:rPr kumimoji="0" lang="en-US" altLang="ko-KR" sz="8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/49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49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75000"/>
          <a:buFont typeface="Wingdings" pitchFamily="2" charset="2"/>
          <a:buNone/>
          <a:tabLst/>
          <a:defRPr kumimoji="1" sz="8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75000"/>
          <a:buFont typeface="Wingdings" pitchFamily="2" charset="2"/>
          <a:buNone/>
          <a:tabLst/>
          <a:defRPr kumimoji="1" lang="ko-KR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smtClean="0"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_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고딕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14566</TotalTime>
  <Words>7682</Words>
  <Application>Microsoft Office PowerPoint</Application>
  <PresentationFormat>A4 용지(210x297mm)</PresentationFormat>
  <Paragraphs>2753</Paragraphs>
  <Slides>99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15" baseType="lpstr">
      <vt:lpstr>Gill Sans Light</vt:lpstr>
      <vt:lpstr>LG스마트체 Light</vt:lpstr>
      <vt:lpstr>LG스마트체 Regular</vt:lpstr>
      <vt:lpstr>LG스마트체2.0 Regular</vt:lpstr>
      <vt:lpstr>굴림</vt:lpstr>
      <vt:lpstr>나눔고딕</vt:lpstr>
      <vt:lpstr>돋움</vt:lpstr>
      <vt:lpstr>맑은 고딕</vt:lpstr>
      <vt:lpstr>Arial</vt:lpstr>
      <vt:lpstr>Arial Narrow</vt:lpstr>
      <vt:lpstr>Segoe UI</vt:lpstr>
      <vt:lpstr>Verdana</vt:lpstr>
      <vt:lpstr>Wingdings</vt:lpstr>
      <vt:lpstr>Master_1</vt:lpstr>
      <vt:lpstr>Master_3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이대서울병원_미션과비전</dc:title>
  <dc:creator>Shine S</dc:creator>
  <cp:lastModifiedBy>digiweb</cp:lastModifiedBy>
  <cp:revision>753</cp:revision>
  <cp:lastPrinted>2020-04-17T06:01:46Z</cp:lastPrinted>
  <dcterms:created xsi:type="dcterms:W3CDTF">2018-12-20T09:16:35Z</dcterms:created>
  <dcterms:modified xsi:type="dcterms:W3CDTF">2023-03-30T22:06:57Z</dcterms:modified>
</cp:coreProperties>
</file>